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7"/>
  </p:notesMasterIdLst>
  <p:sldIdLst>
    <p:sldId id="256" r:id="rId2"/>
    <p:sldId id="258" r:id="rId3"/>
    <p:sldId id="327" r:id="rId4"/>
    <p:sldId id="293" r:id="rId5"/>
    <p:sldId id="261" r:id="rId6"/>
    <p:sldId id="294" r:id="rId7"/>
    <p:sldId id="297" r:id="rId8"/>
    <p:sldId id="326" r:id="rId9"/>
    <p:sldId id="317" r:id="rId10"/>
    <p:sldId id="320" r:id="rId11"/>
    <p:sldId id="323" r:id="rId12"/>
    <p:sldId id="321" r:id="rId13"/>
    <p:sldId id="322" r:id="rId14"/>
    <p:sldId id="316" r:id="rId15"/>
    <p:sldId id="280" r:id="rId1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Illi" initials="RI" lastIdx="2" clrIdx="0">
    <p:extLst/>
  </p:cmAuthor>
  <p:cmAuthor id="2" name="Richard Illi" initials="RI [2]" lastIdx="0" clrIdx="1">
    <p:extLst/>
  </p:cmAuthor>
  <p:cmAuthor id="3" name="Richard Illi" initials="RI [3]" lastIdx="0" clrIdx="2">
    <p:extLst/>
  </p:cmAuthor>
  <p:cmAuthor id="4" name="Richard Illi" initials="RI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CEFF"/>
    <a:srgbClr val="555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37"/>
    <p:restoredTop sz="99822" autoAdjust="0"/>
  </p:normalViewPr>
  <p:slideViewPr>
    <p:cSldViewPr snapToGrid="0" snapToObjects="1">
      <p:cViewPr>
        <p:scale>
          <a:sx n="143" d="100"/>
          <a:sy n="143" d="100"/>
        </p:scale>
        <p:origin x="-664" y="1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0BCB-C55B-D24B-A1E5-96BFA6416319}" type="datetimeFigureOut">
              <a:rPr lang="en-US" smtClean="0"/>
              <a:t>14.01.18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E0653-98C9-304A-BC03-F2AC58566BF1}" type="slidenum">
              <a:rPr lang="en-US" smtClean="0"/>
              <a:t>‹Nr.›</a:t>
            </a:fld>
            <a:endParaRPr lang="en-US"/>
          </a:p>
        </p:txBody>
      </p:sp>
    </p:spTree>
    <p:extLst>
      <p:ext uri="{BB962C8B-B14F-4D97-AF65-F5344CB8AC3E}">
        <p14:creationId xmlns:p14="http://schemas.microsoft.com/office/powerpoint/2010/main" val="6909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E0653-98C9-304A-BC03-F2AC58566BF1}" type="slidenum">
              <a:rPr lang="en-US" smtClean="0"/>
              <a:t>1</a:t>
            </a:fld>
            <a:endParaRPr lang="en-US"/>
          </a:p>
        </p:txBody>
      </p:sp>
    </p:spTree>
    <p:extLst>
      <p:ext uri="{BB962C8B-B14F-4D97-AF65-F5344CB8AC3E}">
        <p14:creationId xmlns:p14="http://schemas.microsoft.com/office/powerpoint/2010/main" val="45734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E0653-98C9-304A-BC03-F2AC58566BF1}" type="slidenum">
              <a:rPr lang="en-US" smtClean="0"/>
              <a:t>2</a:t>
            </a:fld>
            <a:endParaRPr lang="en-US"/>
          </a:p>
        </p:txBody>
      </p:sp>
    </p:spTree>
    <p:extLst>
      <p:ext uri="{BB962C8B-B14F-4D97-AF65-F5344CB8AC3E}">
        <p14:creationId xmlns:p14="http://schemas.microsoft.com/office/powerpoint/2010/main" val="55098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E0653-98C9-304A-BC03-F2AC58566BF1}" type="slidenum">
              <a:rPr lang="en-US" smtClean="0"/>
              <a:t>3</a:t>
            </a:fld>
            <a:endParaRPr lang="en-US"/>
          </a:p>
        </p:txBody>
      </p:sp>
    </p:spTree>
    <p:extLst>
      <p:ext uri="{BB962C8B-B14F-4D97-AF65-F5344CB8AC3E}">
        <p14:creationId xmlns:p14="http://schemas.microsoft.com/office/powerpoint/2010/main" val="55098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E0653-98C9-304A-BC03-F2AC58566BF1}" type="slidenum">
              <a:rPr lang="en-US" smtClean="0"/>
              <a:t>15</a:t>
            </a:fld>
            <a:endParaRPr lang="en-US"/>
          </a:p>
        </p:txBody>
      </p:sp>
    </p:spTree>
    <p:extLst>
      <p:ext uri="{BB962C8B-B14F-4D97-AF65-F5344CB8AC3E}">
        <p14:creationId xmlns:p14="http://schemas.microsoft.com/office/powerpoint/2010/main" val="137145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6"/>
            <a:ext cx="7772400" cy="1225021"/>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14.01.18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4766439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14.01.18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40654798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867"/>
            <a:ext cx="2057400" cy="4876271"/>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28867"/>
            <a:ext cx="6019800" cy="4876271"/>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14.01.18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42862577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14.01.18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27024117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672419"/>
            <a:ext cx="7772400" cy="1135063"/>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177F849E-62B7-6F4E-96EA-25CCD035E1BD}" type="datetime1">
              <a:rPr lang="en-US" smtClean="0"/>
              <a:t>14.01.18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4271289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333502"/>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333502"/>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177F849E-62B7-6F4E-96EA-25CCD035E1BD}" type="datetime1">
              <a:rPr lang="en-US" smtClean="0"/>
              <a:t>14.01.18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7237659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7"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177F849E-62B7-6F4E-96EA-25CCD035E1BD}" type="datetime1">
              <a:rPr lang="en-US" smtClean="0"/>
              <a:t>14.01.18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1460100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177F849E-62B7-6F4E-96EA-25CCD035E1BD}" type="datetime1">
              <a:rPr lang="en-US" smtClean="0"/>
              <a:t>14.01.18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11613989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77F849E-62B7-6F4E-96EA-25CCD035E1BD}" type="datetime1">
              <a:rPr lang="en-US" smtClean="0"/>
              <a:t>14.01.18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19583716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27542"/>
            <a:ext cx="3008313" cy="968375"/>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2"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77F849E-62B7-6F4E-96EA-25CCD035E1BD}" type="datetime1">
              <a:rPr lang="en-US" smtClean="0"/>
              <a:t>14.01.18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12831167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000500"/>
            <a:ext cx="5486400" cy="472282"/>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77F849E-62B7-6F4E-96EA-25CCD035E1BD}" type="datetime1">
              <a:rPr lang="en-US" smtClean="0"/>
              <a:t>14.01.18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‹Nr.›</a:t>
            </a:fld>
            <a:endParaRPr lang="en-US"/>
          </a:p>
        </p:txBody>
      </p:sp>
    </p:spTree>
    <p:extLst>
      <p:ext uri="{BB962C8B-B14F-4D97-AF65-F5344CB8AC3E}">
        <p14:creationId xmlns:p14="http://schemas.microsoft.com/office/powerpoint/2010/main" val="503245699"/>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333502"/>
            <a:ext cx="8229600" cy="3771636"/>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77F849E-62B7-6F4E-96EA-25CCD035E1BD}" type="datetime1">
              <a:rPr lang="en-US" smtClean="0"/>
              <a:t>14.01.18</a:t>
            </a:fld>
            <a:endParaRPr lang="en-US"/>
          </a:p>
        </p:txBody>
      </p:sp>
      <p:sp>
        <p:nvSpPr>
          <p:cNvPr id="5" name="Fußzeilenplatzhalt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FA16F75-E28A-394E-9BD2-4CBC7A67D1C6}" type="slidenum">
              <a:rPr lang="en-US" smtClean="0"/>
              <a:t>‹Nr.›</a:t>
            </a:fld>
            <a:endParaRPr lang="en-US"/>
          </a:p>
        </p:txBody>
      </p:sp>
    </p:spTree>
    <p:extLst>
      <p:ext uri="{BB962C8B-B14F-4D97-AF65-F5344CB8AC3E}">
        <p14:creationId xmlns:p14="http://schemas.microsoft.com/office/powerpoint/2010/main" val="20053558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tiff"/><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721855"/>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457200" y="1494367"/>
            <a:ext cx="8229600" cy="1651000"/>
          </a:xfrm>
        </p:spPr>
        <p:txBody>
          <a:bodyPr>
            <a:normAutofit/>
          </a:bodyPr>
          <a:lstStyle/>
          <a:p>
            <a:pPr algn="ctr"/>
            <a:r>
              <a:rPr lang="en-US" sz="2000" dirty="0" smtClean="0">
                <a:solidFill>
                  <a:schemeClr val="bg1"/>
                </a:solidFill>
                <a:latin typeface="Arial Black"/>
                <a:cs typeface="Arial Black"/>
              </a:rPr>
              <a:t>BFPT Ultrasonics GmbH</a:t>
            </a:r>
            <a:r>
              <a:rPr lang="en-US" dirty="0" smtClean="0">
                <a:solidFill>
                  <a:schemeClr val="bg1"/>
                </a:solidFill>
                <a:latin typeface="Arial"/>
                <a:cs typeface="Arial"/>
              </a:rPr>
              <a:t/>
            </a:r>
            <a:br>
              <a:rPr lang="en-US" dirty="0" smtClean="0">
                <a:solidFill>
                  <a:schemeClr val="bg1"/>
                </a:solidFill>
                <a:latin typeface="Arial"/>
                <a:cs typeface="Arial"/>
              </a:rPr>
            </a:br>
            <a:r>
              <a:rPr lang="en-US" dirty="0" smtClean="0">
                <a:solidFill>
                  <a:schemeClr val="bg1"/>
                </a:solidFill>
                <a:latin typeface="Arial"/>
                <a:cs typeface="Arial"/>
              </a:rPr>
              <a:t/>
            </a:r>
            <a:br>
              <a:rPr lang="en-US" dirty="0" smtClean="0">
                <a:solidFill>
                  <a:schemeClr val="bg1"/>
                </a:solidFill>
                <a:latin typeface="Arial"/>
                <a:cs typeface="Arial"/>
              </a:rPr>
            </a:br>
            <a:endParaRPr lang="en-US" sz="1400" dirty="0">
              <a:solidFill>
                <a:schemeClr val="bg1"/>
              </a:solidFill>
              <a:latin typeface="Arial"/>
              <a:cs typeface="Arial"/>
            </a:endParaRPr>
          </a:p>
        </p:txBody>
      </p:sp>
      <p:sp>
        <p:nvSpPr>
          <p:cNvPr id="3" name="Slide Number Placeholder 2"/>
          <p:cNvSpPr>
            <a:spLocks noGrp="1"/>
          </p:cNvSpPr>
          <p:nvPr>
            <p:ph type="sldNum" sz="quarter" idx="12"/>
          </p:nvPr>
        </p:nvSpPr>
        <p:spPr>
          <a:xfrm>
            <a:off x="8610600" y="152135"/>
            <a:ext cx="457200" cy="304271"/>
          </a:xfrm>
        </p:spPr>
        <p:txBody>
          <a:bodyPr/>
          <a:lstStyle/>
          <a:p>
            <a:r>
              <a:rPr lang="en-US" sz="1000" dirty="0" smtClean="0">
                <a:latin typeface="Times New Roman"/>
                <a:cs typeface="Times New Roman"/>
              </a:rPr>
              <a:t>1</a:t>
            </a:r>
            <a:endParaRPr lang="en-US" sz="1000" dirty="0">
              <a:latin typeface="Times New Roman"/>
              <a:cs typeface="Times New Roman"/>
            </a:endParaRPr>
          </a:p>
        </p:txBody>
      </p:sp>
      <p:sp>
        <p:nvSpPr>
          <p:cNvPr id="14" name="Rectangle 13"/>
          <p:cNvSpPr/>
          <p:nvPr/>
        </p:nvSpPr>
        <p:spPr>
          <a:xfrm>
            <a:off x="2400300" y="3785523"/>
            <a:ext cx="4572000" cy="1077218"/>
          </a:xfrm>
          <a:prstGeom prst="rect">
            <a:avLst/>
          </a:prstGeom>
        </p:spPr>
        <p:txBody>
          <a:bodyPr>
            <a:spAutoFit/>
          </a:bodyPr>
          <a:lstStyle/>
          <a:p>
            <a:pPr algn="ctr">
              <a:spcAft>
                <a:spcPts val="0"/>
              </a:spcAft>
            </a:pPr>
            <a:r>
              <a:rPr lang="fr-FR" sz="1400" dirty="0" smtClean="0">
                <a:solidFill>
                  <a:srgbClr val="FFFFFF"/>
                </a:solidFill>
                <a:effectLst/>
                <a:latin typeface="+mj-lt"/>
                <a:ea typeface="Times New Roman" charset="0"/>
              </a:rPr>
              <a:t>Dr. Jie-Wei Chen</a:t>
            </a:r>
          </a:p>
          <a:p>
            <a:pPr algn="ctr">
              <a:spcAft>
                <a:spcPts val="0"/>
              </a:spcAft>
            </a:pPr>
            <a:endParaRPr lang="fr-FR" sz="1400" dirty="0" smtClean="0">
              <a:solidFill>
                <a:srgbClr val="FFFFFF"/>
              </a:solidFill>
              <a:effectLst/>
              <a:latin typeface="+mj-lt"/>
              <a:ea typeface="Times New Roman" charset="0"/>
            </a:endParaRPr>
          </a:p>
          <a:p>
            <a:pPr algn="ctr">
              <a:spcAft>
                <a:spcPts val="0"/>
              </a:spcAft>
            </a:pPr>
            <a:r>
              <a:rPr lang="fr-FR" sz="2000" dirty="0" smtClean="0">
                <a:solidFill>
                  <a:srgbClr val="FFFFFF"/>
                </a:solidFill>
                <a:effectLst/>
                <a:latin typeface="+mj-lt"/>
                <a:ea typeface="Times New Roman" charset="0"/>
              </a:rPr>
              <a:t>Sarnen</a:t>
            </a:r>
            <a:r>
              <a:rPr lang="fr-FR" sz="2000" dirty="0" smtClean="0">
                <a:solidFill>
                  <a:srgbClr val="FFFFFF"/>
                </a:solidFill>
                <a:effectLst/>
                <a:latin typeface="+mj-lt"/>
                <a:ea typeface="Times New Roman" charset="0"/>
              </a:rPr>
              <a:t>, Switzerland</a:t>
            </a:r>
          </a:p>
          <a:p>
            <a:pPr algn="ctr">
              <a:spcAft>
                <a:spcPts val="0"/>
              </a:spcAft>
            </a:pPr>
            <a:r>
              <a:rPr lang="fr-FR" sz="1600" dirty="0" smtClean="0">
                <a:solidFill>
                  <a:srgbClr val="FFFFFF"/>
                </a:solidFill>
                <a:latin typeface="+mj-lt"/>
                <a:ea typeface="Times New Roman" charset="0"/>
              </a:rPr>
              <a:t>8. January 2018</a:t>
            </a:r>
            <a:endParaRPr lang="en-GB" sz="1600" dirty="0" smtClean="0">
              <a:solidFill>
                <a:srgbClr val="FFFFFF"/>
              </a:solidFill>
              <a:effectLst/>
              <a:latin typeface="+mj-lt"/>
              <a:ea typeface="Times New Roman" charset="0"/>
            </a:endParaRPr>
          </a:p>
        </p:txBody>
      </p:sp>
      <p:pic>
        <p:nvPicPr>
          <p:cNvPr id="2" name="Bild 1"/>
          <p:cNvPicPr>
            <a:picLocks noChangeAspect="1"/>
          </p:cNvPicPr>
          <p:nvPr/>
        </p:nvPicPr>
        <p:blipFill>
          <a:blip r:embed="rId3"/>
          <a:stretch>
            <a:fillRect/>
          </a:stretch>
        </p:blipFill>
        <p:spPr>
          <a:xfrm>
            <a:off x="180976" y="0"/>
            <a:ext cx="2219324" cy="691612"/>
          </a:xfrm>
          <a:prstGeom prst="rect">
            <a:avLst/>
          </a:prstGeom>
        </p:spPr>
      </p:pic>
      <p:sp>
        <p:nvSpPr>
          <p:cNvPr id="8" name="Rectangle 13"/>
          <p:cNvSpPr/>
          <p:nvPr/>
        </p:nvSpPr>
        <p:spPr>
          <a:xfrm>
            <a:off x="335849" y="2597204"/>
            <a:ext cx="8731951" cy="553998"/>
          </a:xfrm>
          <a:prstGeom prst="rect">
            <a:avLst/>
          </a:prstGeom>
        </p:spPr>
        <p:txBody>
          <a:bodyPr wrap="square">
            <a:spAutoFit/>
          </a:bodyPr>
          <a:lstStyle/>
          <a:p>
            <a:pPr algn="ctr">
              <a:spcAft>
                <a:spcPts val="0"/>
              </a:spcAft>
            </a:pPr>
            <a:r>
              <a:rPr lang="fr-FR" sz="3000" b="1" dirty="0" smtClean="0">
                <a:solidFill>
                  <a:srgbClr val="B5CEFF"/>
                </a:solidFill>
                <a:latin typeface="+mj-lt"/>
                <a:ea typeface="Times New Roman" charset="0"/>
              </a:rPr>
              <a:t>Special Solution for Fish Farming Cleaning Process</a:t>
            </a:r>
            <a:r>
              <a:rPr lang="fr-FR" sz="3000" b="1" dirty="0" smtClean="0">
                <a:solidFill>
                  <a:srgbClr val="B5CEFF"/>
                </a:solidFill>
                <a:effectLst/>
                <a:latin typeface="+mj-lt"/>
                <a:ea typeface="Times New Roman" charset="0"/>
              </a:rPr>
              <a:t> </a:t>
            </a:r>
            <a:endParaRPr lang="en-GB" sz="3000" b="1" dirty="0" smtClean="0">
              <a:solidFill>
                <a:srgbClr val="B5CEFF"/>
              </a:solidFill>
              <a:effectLst/>
              <a:latin typeface="+mj-lt"/>
              <a:ea typeface="Times New Roman" charset="0"/>
            </a:endParaRPr>
          </a:p>
        </p:txBody>
      </p:sp>
      <p:sp>
        <p:nvSpPr>
          <p:cNvPr id="9" name="TextBox 3"/>
          <p:cNvSpPr txBox="1"/>
          <p:nvPr/>
        </p:nvSpPr>
        <p:spPr>
          <a:xfrm>
            <a:off x="7661544" y="5415899"/>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3211352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1702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spcAft>
                <a:spcPts val="1000"/>
              </a:spcAft>
            </a:pPr>
            <a:r>
              <a:rPr lang="en-US" sz="2000" dirty="0" smtClean="0">
                <a:solidFill>
                  <a:srgbClr val="FFFFFF"/>
                </a:solidFill>
                <a:latin typeface="Arial Black"/>
                <a:cs typeface="Arial Black"/>
              </a:rPr>
              <a:t>Geometry Optimization of Transducer </a:t>
            </a:r>
            <a:endParaRPr lang="en-US" sz="2000" dirty="0" smtClean="0">
              <a:solidFill>
                <a:srgbClr val="FFFFFF"/>
              </a:solidFill>
              <a:latin typeface="Arial Black"/>
              <a:cs typeface="Arial Black"/>
            </a:endParaRP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9</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grpSp>
        <p:nvGrpSpPr>
          <p:cNvPr id="13" name="Gruppierung 12"/>
          <p:cNvGrpSpPr/>
          <p:nvPr/>
        </p:nvGrpSpPr>
        <p:grpSpPr>
          <a:xfrm>
            <a:off x="5620238" y="2097449"/>
            <a:ext cx="2026138" cy="1649040"/>
            <a:chOff x="2703146" y="1864950"/>
            <a:chExt cx="2026138" cy="1649040"/>
          </a:xfrm>
        </p:grpSpPr>
        <p:sp>
          <p:nvSpPr>
            <p:cNvPr id="80" name="Ring 79"/>
            <p:cNvSpPr/>
            <p:nvPr/>
          </p:nvSpPr>
          <p:spPr>
            <a:xfrm rot="14446906">
              <a:off x="3753338" y="2753459"/>
              <a:ext cx="390769" cy="378071"/>
            </a:xfrm>
            <a:prstGeom prst="donut">
              <a:avLst>
                <a:gd name="adj" fmla="val 16862"/>
              </a:avLst>
            </a:prstGeom>
            <a:solidFill>
              <a:srgbClr val="FF6600"/>
            </a:solidFill>
            <a:ln>
              <a:noFill/>
            </a:ln>
            <a:effectLst/>
            <a:scene3d>
              <a:camera prst="isometricRightUp"/>
              <a:lightRig rig="threePt" dir="t"/>
            </a:scene3d>
            <a:sp3d extrusionH="257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10" name="Gruppierung 9"/>
            <p:cNvGrpSpPr/>
            <p:nvPr/>
          </p:nvGrpSpPr>
          <p:grpSpPr>
            <a:xfrm>
              <a:off x="2703146" y="1937237"/>
              <a:ext cx="2026138" cy="1576753"/>
              <a:chOff x="3698631" y="2770553"/>
              <a:chExt cx="2026138" cy="1576753"/>
            </a:xfrm>
          </p:grpSpPr>
          <p:sp>
            <p:nvSpPr>
              <p:cNvPr id="77" name="Oval 76"/>
              <p:cNvSpPr/>
              <p:nvPr/>
            </p:nvSpPr>
            <p:spPr>
              <a:xfrm>
                <a:off x="3698631" y="2770553"/>
                <a:ext cx="1078523"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Oval 1"/>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Ring 11"/>
            <p:cNvSpPr/>
            <p:nvPr/>
          </p:nvSpPr>
          <p:spPr>
            <a:xfrm rot="14446906">
              <a:off x="3772876" y="1871299"/>
              <a:ext cx="390769" cy="378071"/>
            </a:xfrm>
            <a:prstGeom prst="donut">
              <a:avLst>
                <a:gd name="adj" fmla="val 16862"/>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grpSp>
        <p:nvGrpSpPr>
          <p:cNvPr id="14" name="Gruppierung 13"/>
          <p:cNvGrpSpPr/>
          <p:nvPr/>
        </p:nvGrpSpPr>
        <p:grpSpPr>
          <a:xfrm>
            <a:off x="2111593" y="2077897"/>
            <a:ext cx="2026138" cy="1649040"/>
            <a:chOff x="1779457" y="1946038"/>
            <a:chExt cx="2026138" cy="1649040"/>
          </a:xfrm>
        </p:grpSpPr>
        <p:sp>
          <p:nvSpPr>
            <p:cNvPr id="83" name="Ring 82"/>
            <p:cNvSpPr/>
            <p:nvPr/>
          </p:nvSpPr>
          <p:spPr>
            <a:xfrm rot="14446906">
              <a:off x="2829649" y="2834547"/>
              <a:ext cx="390769" cy="378071"/>
            </a:xfrm>
            <a:prstGeom prst="donut">
              <a:avLst>
                <a:gd name="adj" fmla="val 16862"/>
              </a:avLst>
            </a:prstGeom>
            <a:solidFill>
              <a:srgbClr val="FF6600"/>
            </a:solidFill>
            <a:ln>
              <a:noFill/>
            </a:ln>
            <a:effectLst/>
            <a:scene3d>
              <a:camera prst="isometricRightUp"/>
              <a:lightRig rig="threePt" dir="t"/>
            </a:scene3d>
            <a:sp3d extrusionH="257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85" name="Gruppierung 84"/>
            <p:cNvGrpSpPr/>
            <p:nvPr/>
          </p:nvGrpSpPr>
          <p:grpSpPr>
            <a:xfrm>
              <a:off x="1779457" y="2018325"/>
              <a:ext cx="2026138" cy="1576753"/>
              <a:chOff x="3698631" y="2770553"/>
              <a:chExt cx="2026138" cy="1576753"/>
            </a:xfrm>
          </p:grpSpPr>
          <p:sp>
            <p:nvSpPr>
              <p:cNvPr id="88" name="Oval 87"/>
              <p:cNvSpPr/>
              <p:nvPr/>
            </p:nvSpPr>
            <p:spPr>
              <a:xfrm>
                <a:off x="3698631" y="2770553"/>
                <a:ext cx="1078523"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Oval 88"/>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Ring 86"/>
            <p:cNvSpPr/>
            <p:nvPr/>
          </p:nvSpPr>
          <p:spPr>
            <a:xfrm rot="14446906">
              <a:off x="2849187" y="1952387"/>
              <a:ext cx="390769" cy="378071"/>
            </a:xfrm>
            <a:prstGeom prst="donut">
              <a:avLst>
                <a:gd name="adj" fmla="val 50000"/>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sp>
        <p:nvSpPr>
          <p:cNvPr id="90" name="TextBox 3"/>
          <p:cNvSpPr txBox="1"/>
          <p:nvPr/>
        </p:nvSpPr>
        <p:spPr>
          <a:xfrm>
            <a:off x="2766107" y="1422542"/>
            <a:ext cx="2030585"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A</a:t>
            </a:r>
            <a:endParaRPr lang="en-US" dirty="0"/>
          </a:p>
        </p:txBody>
      </p:sp>
      <p:cxnSp>
        <p:nvCxnSpPr>
          <p:cNvPr id="91" name="Gerade Verbindung 90"/>
          <p:cNvCxnSpPr/>
          <p:nvPr/>
        </p:nvCxnSpPr>
        <p:spPr>
          <a:xfrm flipH="1">
            <a:off x="2524407" y="1699541"/>
            <a:ext cx="474747" cy="4506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Gerade Verbindung 91"/>
          <p:cNvCxnSpPr/>
          <p:nvPr/>
        </p:nvCxnSpPr>
        <p:spPr>
          <a:xfrm flipH="1" flipV="1">
            <a:off x="4562231" y="1699541"/>
            <a:ext cx="455246" cy="4506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4" name="TextBox 3"/>
          <p:cNvSpPr txBox="1"/>
          <p:nvPr/>
        </p:nvSpPr>
        <p:spPr>
          <a:xfrm>
            <a:off x="4137732" y="3909788"/>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B</a:t>
            </a:r>
            <a:endParaRPr lang="en-US" dirty="0"/>
          </a:p>
        </p:txBody>
      </p:sp>
      <p:cxnSp>
        <p:nvCxnSpPr>
          <p:cNvPr id="95" name="Gerade Verbindung 94"/>
          <p:cNvCxnSpPr/>
          <p:nvPr/>
        </p:nvCxnSpPr>
        <p:spPr>
          <a:xfrm flipH="1" flipV="1">
            <a:off x="6096000" y="4148677"/>
            <a:ext cx="602761" cy="354938"/>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Gerade Verbindung 98"/>
          <p:cNvCxnSpPr/>
          <p:nvPr/>
        </p:nvCxnSpPr>
        <p:spPr>
          <a:xfrm flipV="1">
            <a:off x="3458308" y="4148677"/>
            <a:ext cx="679424" cy="4330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6" name="TextBox 3"/>
          <p:cNvSpPr txBox="1"/>
          <p:nvPr/>
        </p:nvSpPr>
        <p:spPr>
          <a:xfrm>
            <a:off x="390292" y="4503615"/>
            <a:ext cx="2375815" cy="1015663"/>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c</a:t>
            </a:r>
            <a:r>
              <a:rPr lang="en-US" sz="1200" dirty="0" smtClean="0">
                <a:solidFill>
                  <a:srgbClr val="FFFFFF"/>
                </a:solidFill>
                <a:latin typeface="Arial" charset="0"/>
                <a:ea typeface="Arial" charset="0"/>
                <a:cs typeface="Arial" charset="0"/>
              </a:rPr>
              <a:t>ylinder form and tube form have different vibration effect. The optimized shape of transducer will be </a:t>
            </a:r>
            <a:r>
              <a:rPr lang="en-US" sz="1200" dirty="0" smtClean="0">
                <a:solidFill>
                  <a:srgbClr val="FFFFFF"/>
                </a:solidFill>
                <a:latin typeface="Arial" charset="0"/>
                <a:ea typeface="Arial" charset="0"/>
                <a:cs typeface="Arial" charset="0"/>
              </a:rPr>
              <a:t>applied in the trail</a:t>
            </a:r>
            <a:r>
              <a:rPr lang="en-US" sz="1200" dirty="0" smtClean="0">
                <a:solidFill>
                  <a:srgbClr val="FFFFFF"/>
                </a:solidFill>
                <a:latin typeface="Arial" charset="0"/>
                <a:ea typeface="Arial" charset="0"/>
                <a:cs typeface="Arial" charset="0"/>
              </a:rPr>
              <a:t>.  </a:t>
            </a:r>
            <a:endParaRPr lang="en-US" dirty="0"/>
          </a:p>
        </p:txBody>
      </p:sp>
      <p:sp>
        <p:nvSpPr>
          <p:cNvPr id="26"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
        <p:nvSpPr>
          <p:cNvPr id="27" name="TextBox 3"/>
          <p:cNvSpPr txBox="1"/>
          <p:nvPr/>
        </p:nvSpPr>
        <p:spPr>
          <a:xfrm>
            <a:off x="390292" y="3494289"/>
            <a:ext cx="2209503" cy="1015663"/>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d</a:t>
            </a:r>
            <a:r>
              <a:rPr lang="en-US" sz="1200" dirty="0" smtClean="0">
                <a:solidFill>
                  <a:srgbClr val="FFFFFF"/>
                </a:solidFill>
                <a:latin typeface="Arial" charset="0"/>
                <a:ea typeface="Arial" charset="0"/>
                <a:cs typeface="Arial" charset="0"/>
              </a:rPr>
              <a:t>ifferent types of transducer B will be investigated, with the focus on the vibration characteristic of transducer part B</a:t>
            </a:r>
            <a:r>
              <a:rPr lang="en-US" sz="1200" dirty="0" smtClean="0">
                <a:solidFill>
                  <a:srgbClr val="FFFFFF"/>
                </a:solidFill>
                <a:latin typeface="Arial" charset="0"/>
                <a:ea typeface="Arial" charset="0"/>
                <a:cs typeface="Arial" charset="0"/>
              </a:rPr>
              <a:t>. </a:t>
            </a:r>
            <a:endParaRPr lang="en-US" dirty="0"/>
          </a:p>
        </p:txBody>
      </p:sp>
    </p:spTree>
    <p:extLst>
      <p:ext uri="{BB962C8B-B14F-4D97-AF65-F5344CB8AC3E}">
        <p14:creationId xmlns:p14="http://schemas.microsoft.com/office/powerpoint/2010/main" val="42244238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17027"/>
            <a:ext cx="9144000" cy="5023388"/>
          </a:xfrm>
          <a:prstGeom prst="rect">
            <a:avLst/>
          </a:prstGeom>
          <a:solidFill>
            <a:srgbClr val="555692"/>
          </a:solidFill>
          <a:ln w="0">
            <a:noFill/>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4" name="Gerade Verbindung mit Pfeil 83"/>
          <p:cNvCxnSpPr/>
          <p:nvPr/>
        </p:nvCxnSpPr>
        <p:spPr>
          <a:xfrm flipV="1">
            <a:off x="2428522" y="4489836"/>
            <a:ext cx="443898" cy="260216"/>
          </a:xfrm>
          <a:prstGeom prst="straightConnector1">
            <a:avLst/>
          </a:prstGeom>
          <a:ln w="635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Gerade Verbindung 68"/>
          <p:cNvCxnSpPr/>
          <p:nvPr/>
        </p:nvCxnSpPr>
        <p:spPr>
          <a:xfrm flipH="1">
            <a:off x="3089879" y="4503736"/>
            <a:ext cx="3388" cy="756313"/>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Determination of effective Zone  </a:t>
            </a:r>
            <a:endParaRPr lang="en-US" sz="2000" dirty="0" smtClean="0">
              <a:solidFill>
                <a:srgbClr val="FFFFFF"/>
              </a:solidFill>
              <a:latin typeface="Arial Black"/>
              <a:cs typeface="Arial Black"/>
            </a:endParaRP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9</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sp>
        <p:nvSpPr>
          <p:cNvPr id="90" name="TextBox 3"/>
          <p:cNvSpPr txBox="1"/>
          <p:nvPr/>
        </p:nvSpPr>
        <p:spPr>
          <a:xfrm>
            <a:off x="2552362" y="1361797"/>
            <a:ext cx="2030585"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A</a:t>
            </a:r>
            <a:endParaRPr lang="en-US" dirty="0"/>
          </a:p>
        </p:txBody>
      </p:sp>
      <p:cxnSp>
        <p:nvCxnSpPr>
          <p:cNvPr id="92" name="Gerade Verbindung 91"/>
          <p:cNvCxnSpPr/>
          <p:nvPr/>
        </p:nvCxnSpPr>
        <p:spPr>
          <a:xfrm flipV="1">
            <a:off x="2695574" y="1638797"/>
            <a:ext cx="176846" cy="199468"/>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4" name="TextBox 3"/>
          <p:cNvSpPr txBox="1"/>
          <p:nvPr/>
        </p:nvSpPr>
        <p:spPr>
          <a:xfrm>
            <a:off x="600536" y="2935766"/>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B</a:t>
            </a:r>
            <a:endParaRPr lang="en-US" dirty="0"/>
          </a:p>
        </p:txBody>
      </p:sp>
      <p:cxnSp>
        <p:nvCxnSpPr>
          <p:cNvPr id="95" name="Gerade Verbindung 94"/>
          <p:cNvCxnSpPr/>
          <p:nvPr/>
        </p:nvCxnSpPr>
        <p:spPr>
          <a:xfrm flipH="1">
            <a:off x="2497283" y="2816463"/>
            <a:ext cx="450360" cy="23188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uppierung 29"/>
          <p:cNvGrpSpPr/>
          <p:nvPr/>
        </p:nvGrpSpPr>
        <p:grpSpPr>
          <a:xfrm>
            <a:off x="1654125" y="1361797"/>
            <a:ext cx="2943326" cy="4097227"/>
            <a:chOff x="3320060" y="1518687"/>
            <a:chExt cx="2943326" cy="4097227"/>
          </a:xfrm>
        </p:grpSpPr>
        <p:sp>
          <p:nvSpPr>
            <p:cNvPr id="106" name="TextBox 3"/>
            <p:cNvSpPr txBox="1"/>
            <p:nvPr/>
          </p:nvSpPr>
          <p:spPr>
            <a:xfrm>
              <a:off x="3925572" y="4906942"/>
              <a:ext cx="2588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x</a:t>
              </a:r>
              <a:endParaRPr lang="en-US" dirty="0"/>
            </a:p>
          </p:txBody>
        </p:sp>
        <p:cxnSp>
          <p:nvCxnSpPr>
            <p:cNvPr id="27" name="Gerade Verbindung 26"/>
            <p:cNvCxnSpPr/>
            <p:nvPr/>
          </p:nvCxnSpPr>
          <p:spPr>
            <a:xfrm flipH="1" flipV="1">
              <a:off x="4094457" y="4388362"/>
              <a:ext cx="587990" cy="3422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flipH="1">
              <a:off x="4765978" y="4494326"/>
              <a:ext cx="429184" cy="23632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Bild 2"/>
            <p:cNvPicPr>
              <a:picLocks noChangeAspect="1"/>
            </p:cNvPicPr>
            <p:nvPr/>
          </p:nvPicPr>
          <p:blipFill>
            <a:blip r:embed="rId3"/>
            <a:stretch>
              <a:fillRect/>
            </a:stretch>
          </p:blipFill>
          <p:spPr>
            <a:xfrm>
              <a:off x="3320060" y="1518687"/>
              <a:ext cx="1899897" cy="3860799"/>
            </a:xfrm>
            <a:prstGeom prst="rect">
              <a:avLst/>
            </a:prstGeom>
          </p:spPr>
        </p:pic>
        <p:cxnSp>
          <p:nvCxnSpPr>
            <p:cNvPr id="29" name="Gerade Verbindung 28"/>
            <p:cNvCxnSpPr/>
            <p:nvPr/>
          </p:nvCxnSpPr>
          <p:spPr>
            <a:xfrm flipH="1" flipV="1">
              <a:off x="4813291" y="4809116"/>
              <a:ext cx="1208552" cy="668299"/>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flipH="1">
              <a:off x="4184394" y="4809115"/>
              <a:ext cx="429184" cy="23632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Freihandform 25"/>
            <p:cNvSpPr/>
            <p:nvPr/>
          </p:nvSpPr>
          <p:spPr>
            <a:xfrm>
              <a:off x="4803651" y="3205238"/>
              <a:ext cx="1097237" cy="2211701"/>
            </a:xfrm>
            <a:custGeom>
              <a:avLst/>
              <a:gdLst>
                <a:gd name="connsiteX0" fmla="*/ 0 w 1097237"/>
                <a:gd name="connsiteY0" fmla="*/ 0 h 2211701"/>
                <a:gd name="connsiteX1" fmla="*/ 527019 w 1097237"/>
                <a:gd name="connsiteY1" fmla="*/ 276463 h 2211701"/>
                <a:gd name="connsiteX2" fmla="*/ 665254 w 1097237"/>
                <a:gd name="connsiteY2" fmla="*/ 725714 h 2211701"/>
                <a:gd name="connsiteX3" fmla="*/ 743011 w 1097237"/>
                <a:gd name="connsiteY3" fmla="*/ 1736531 h 2211701"/>
                <a:gd name="connsiteX4" fmla="*/ 1097237 w 1097237"/>
                <a:gd name="connsiteY4" fmla="*/ 2211701 h 221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37" h="2211701">
                  <a:moveTo>
                    <a:pt x="0" y="0"/>
                  </a:moveTo>
                  <a:cubicBezTo>
                    <a:pt x="208071" y="77755"/>
                    <a:pt x="416143" y="155511"/>
                    <a:pt x="527019" y="276463"/>
                  </a:cubicBezTo>
                  <a:cubicBezTo>
                    <a:pt x="637895" y="397415"/>
                    <a:pt x="629255" y="482369"/>
                    <a:pt x="665254" y="725714"/>
                  </a:cubicBezTo>
                  <a:cubicBezTo>
                    <a:pt x="701253" y="969059"/>
                    <a:pt x="671014" y="1488867"/>
                    <a:pt x="743011" y="1736531"/>
                  </a:cubicBezTo>
                  <a:cubicBezTo>
                    <a:pt x="815008" y="1984195"/>
                    <a:pt x="1097237" y="2211701"/>
                    <a:pt x="1097237" y="2211701"/>
                  </a:cubicBezTo>
                </a:path>
              </a:pathLst>
            </a:custGeom>
            <a:noFill/>
            <a:ln w="952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8" name="TextBox 3"/>
            <p:cNvSpPr txBox="1"/>
            <p:nvPr/>
          </p:nvSpPr>
          <p:spPr>
            <a:xfrm>
              <a:off x="6004564" y="5338915"/>
              <a:ext cx="258822"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y</a:t>
              </a:r>
              <a:endParaRPr lang="en-US" dirty="0"/>
            </a:p>
          </p:txBody>
        </p:sp>
        <p:sp>
          <p:nvSpPr>
            <p:cNvPr id="28" name="Freihandform 27"/>
            <p:cNvSpPr/>
            <p:nvPr/>
          </p:nvSpPr>
          <p:spPr>
            <a:xfrm>
              <a:off x="4250713" y="3231156"/>
              <a:ext cx="406064" cy="1779728"/>
            </a:xfrm>
            <a:custGeom>
              <a:avLst/>
              <a:gdLst>
                <a:gd name="connsiteX0" fmla="*/ 406064 w 406064"/>
                <a:gd name="connsiteY0" fmla="*/ 0 h 1779728"/>
                <a:gd name="connsiteX1" fmla="*/ 276469 w 406064"/>
                <a:gd name="connsiteY1" fmla="*/ 259184 h 1779728"/>
                <a:gd name="connsiteX2" fmla="*/ 224631 w 406064"/>
                <a:gd name="connsiteY2" fmla="*/ 1373674 h 1779728"/>
                <a:gd name="connsiteX3" fmla="*/ 0 w 406064"/>
                <a:gd name="connsiteY3" fmla="*/ 1779728 h 1779728"/>
              </a:gdLst>
              <a:ahLst/>
              <a:cxnLst>
                <a:cxn ang="0">
                  <a:pos x="connsiteX0" y="connsiteY0"/>
                </a:cxn>
                <a:cxn ang="0">
                  <a:pos x="connsiteX1" y="connsiteY1"/>
                </a:cxn>
                <a:cxn ang="0">
                  <a:pos x="connsiteX2" y="connsiteY2"/>
                </a:cxn>
                <a:cxn ang="0">
                  <a:pos x="connsiteX3" y="connsiteY3"/>
                </a:cxn>
              </a:cxnLst>
              <a:rect l="l" t="t" r="r" b="b"/>
              <a:pathLst>
                <a:path w="406064" h="1779728">
                  <a:moveTo>
                    <a:pt x="406064" y="0"/>
                  </a:moveTo>
                  <a:cubicBezTo>
                    <a:pt x="356386" y="15119"/>
                    <a:pt x="306708" y="30238"/>
                    <a:pt x="276469" y="259184"/>
                  </a:cubicBezTo>
                  <a:cubicBezTo>
                    <a:pt x="246230" y="488130"/>
                    <a:pt x="270709" y="1120250"/>
                    <a:pt x="224631" y="1373674"/>
                  </a:cubicBezTo>
                  <a:cubicBezTo>
                    <a:pt x="178553" y="1627098"/>
                    <a:pt x="0" y="1779728"/>
                    <a:pt x="0" y="1779728"/>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54" name="TextBox 3"/>
          <p:cNvSpPr txBox="1"/>
          <p:nvPr/>
        </p:nvSpPr>
        <p:spPr>
          <a:xfrm>
            <a:off x="5323730" y="4902452"/>
            <a:ext cx="2588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x</a:t>
            </a:r>
            <a:endParaRPr lang="en-US" dirty="0"/>
          </a:p>
        </p:txBody>
      </p:sp>
      <p:cxnSp>
        <p:nvCxnSpPr>
          <p:cNvPr id="55" name="Gerade Verbindung 54"/>
          <p:cNvCxnSpPr/>
          <p:nvPr/>
        </p:nvCxnSpPr>
        <p:spPr>
          <a:xfrm flipH="1" flipV="1">
            <a:off x="5492615" y="4383872"/>
            <a:ext cx="587990" cy="3422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Gerade Verbindung 55"/>
          <p:cNvCxnSpPr/>
          <p:nvPr/>
        </p:nvCxnSpPr>
        <p:spPr>
          <a:xfrm flipH="1">
            <a:off x="6164136" y="4489836"/>
            <a:ext cx="429184" cy="23632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7" name="Bild 56"/>
          <p:cNvPicPr>
            <a:picLocks noChangeAspect="1"/>
          </p:cNvPicPr>
          <p:nvPr/>
        </p:nvPicPr>
        <p:blipFill>
          <a:blip r:embed="rId3"/>
          <a:stretch>
            <a:fillRect/>
          </a:stretch>
        </p:blipFill>
        <p:spPr>
          <a:xfrm>
            <a:off x="4718218" y="1514197"/>
            <a:ext cx="1899897" cy="3860799"/>
          </a:xfrm>
          <a:prstGeom prst="rect">
            <a:avLst/>
          </a:prstGeom>
        </p:spPr>
      </p:pic>
      <p:cxnSp>
        <p:nvCxnSpPr>
          <p:cNvPr id="58" name="Gerade Verbindung 57"/>
          <p:cNvCxnSpPr/>
          <p:nvPr/>
        </p:nvCxnSpPr>
        <p:spPr>
          <a:xfrm flipH="1" flipV="1">
            <a:off x="6211449" y="4804626"/>
            <a:ext cx="1208552" cy="668299"/>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flipH="1">
            <a:off x="5582552" y="4804625"/>
            <a:ext cx="429184" cy="23632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2" name="TextBox 3"/>
          <p:cNvSpPr txBox="1"/>
          <p:nvPr/>
        </p:nvSpPr>
        <p:spPr>
          <a:xfrm>
            <a:off x="7402722" y="5334425"/>
            <a:ext cx="258822"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y</a:t>
            </a:r>
            <a:endParaRPr lang="en-US" dirty="0"/>
          </a:p>
        </p:txBody>
      </p:sp>
      <p:sp>
        <p:nvSpPr>
          <p:cNvPr id="35" name="Oval 34"/>
          <p:cNvSpPr/>
          <p:nvPr/>
        </p:nvSpPr>
        <p:spPr>
          <a:xfrm rot="938457">
            <a:off x="5032001" y="4216452"/>
            <a:ext cx="2358894" cy="1176346"/>
          </a:xfrm>
          <a:prstGeom prst="ellipse">
            <a:avLst/>
          </a:prstGeom>
          <a:solidFill>
            <a:schemeClr val="bg1">
              <a:alpha val="2000"/>
            </a:schemeClr>
          </a:solidFill>
          <a:effectLst>
            <a:glow rad="1092200">
              <a:srgbClr val="FF0000">
                <a:alpha val="21000"/>
              </a:srgbClr>
            </a:glow>
          </a:effectLst>
          <a:scene3d>
            <a:camera prst="isometricOffAxis1Top">
              <a:rot lat="2760517" lon="18005944" rev="6675471"/>
            </a:camera>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4"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cxnSp>
        <p:nvCxnSpPr>
          <p:cNvPr id="37" name="Gerade Verbindung 36"/>
          <p:cNvCxnSpPr/>
          <p:nvPr/>
        </p:nvCxnSpPr>
        <p:spPr>
          <a:xfrm>
            <a:off x="3822857" y="4231472"/>
            <a:ext cx="0" cy="795579"/>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Gerade Verbindung 71"/>
          <p:cNvCxnSpPr/>
          <p:nvPr/>
        </p:nvCxnSpPr>
        <p:spPr>
          <a:xfrm flipH="1">
            <a:off x="3819469" y="5179451"/>
            <a:ext cx="3388" cy="48753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a:off x="3089879" y="5222596"/>
            <a:ext cx="729590" cy="388828"/>
          </a:xfrm>
          <a:prstGeom prst="straightConnector1">
            <a:avLst/>
          </a:prstGeom>
          <a:ln w="635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8" name="TextBox 3"/>
          <p:cNvSpPr txBox="1"/>
          <p:nvPr/>
        </p:nvSpPr>
        <p:spPr>
          <a:xfrm>
            <a:off x="3311258" y="5182025"/>
            <a:ext cx="435937"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D</a:t>
            </a:r>
            <a:r>
              <a:rPr lang="en-US" sz="800" dirty="0" smtClean="0">
                <a:solidFill>
                  <a:srgbClr val="FFFFFF"/>
                </a:solidFill>
                <a:latin typeface="Arial" charset="0"/>
                <a:ea typeface="Arial" charset="0"/>
                <a:cs typeface="Arial" charset="0"/>
              </a:rPr>
              <a:t>1</a:t>
            </a:r>
            <a:endParaRPr lang="en-US" sz="800" dirty="0"/>
          </a:p>
        </p:txBody>
      </p:sp>
      <p:sp>
        <p:nvSpPr>
          <p:cNvPr id="79" name="TextBox 3"/>
          <p:cNvSpPr txBox="1"/>
          <p:nvPr/>
        </p:nvSpPr>
        <p:spPr>
          <a:xfrm>
            <a:off x="2366809" y="4375411"/>
            <a:ext cx="435937"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D</a:t>
            </a:r>
            <a:r>
              <a:rPr lang="en-US" sz="800" dirty="0">
                <a:solidFill>
                  <a:srgbClr val="FFFFFF"/>
                </a:solidFill>
                <a:latin typeface="Arial" charset="0"/>
                <a:ea typeface="Arial" charset="0"/>
                <a:cs typeface="Arial" charset="0"/>
              </a:rPr>
              <a:t>2</a:t>
            </a:r>
            <a:endParaRPr lang="en-US" sz="800" dirty="0"/>
          </a:p>
        </p:txBody>
      </p:sp>
      <p:cxnSp>
        <p:nvCxnSpPr>
          <p:cNvPr id="81" name="Gerade Verbindung 80"/>
          <p:cNvCxnSpPr/>
          <p:nvPr/>
        </p:nvCxnSpPr>
        <p:spPr>
          <a:xfrm>
            <a:off x="2285894" y="4671366"/>
            <a:ext cx="298884" cy="182628"/>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3" name="TextBox 3"/>
          <p:cNvSpPr txBox="1"/>
          <p:nvPr/>
        </p:nvSpPr>
        <p:spPr>
          <a:xfrm>
            <a:off x="6765214" y="1364783"/>
            <a:ext cx="2209503" cy="830997"/>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Different types of transducer B will be investigated, with the focus on the size of effective zone </a:t>
            </a:r>
            <a:r>
              <a:rPr lang="en-US" sz="1200" dirty="0" smtClean="0">
                <a:solidFill>
                  <a:srgbClr val="FFFFFF"/>
                </a:solidFill>
                <a:latin typeface="Arial" charset="0"/>
                <a:ea typeface="Arial" charset="0"/>
                <a:cs typeface="Arial" charset="0"/>
              </a:rPr>
              <a:t>of vibration. </a:t>
            </a:r>
            <a:endParaRPr lang="en-US" dirty="0"/>
          </a:p>
        </p:txBody>
      </p:sp>
    </p:spTree>
    <p:extLst>
      <p:ext uri="{BB962C8B-B14F-4D97-AF65-F5344CB8AC3E}">
        <p14:creationId xmlns:p14="http://schemas.microsoft.com/office/powerpoint/2010/main" val="2245426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95766"/>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Determination of Attenuation for Transducer B </a:t>
            </a:r>
            <a:endParaRPr lang="en-US" sz="2000" dirty="0" smtClean="0">
              <a:solidFill>
                <a:srgbClr val="FFFFFF"/>
              </a:solidFill>
              <a:latin typeface="Arial Black"/>
              <a:cs typeface="Arial Black"/>
            </a:endParaRP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10</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grpSp>
        <p:nvGrpSpPr>
          <p:cNvPr id="3" name="Gruppierung 2"/>
          <p:cNvGrpSpPr/>
          <p:nvPr/>
        </p:nvGrpSpPr>
        <p:grpSpPr>
          <a:xfrm rot="1653896">
            <a:off x="1155484" y="2705563"/>
            <a:ext cx="1547332" cy="1778125"/>
            <a:chOff x="820583" y="2578354"/>
            <a:chExt cx="1969626" cy="2310589"/>
          </a:xfrm>
        </p:grpSpPr>
        <p:sp>
          <p:nvSpPr>
            <p:cNvPr id="83" name="Ring 82"/>
            <p:cNvSpPr/>
            <p:nvPr/>
          </p:nvSpPr>
          <p:spPr>
            <a:xfrm rot="7316786">
              <a:off x="1565985" y="3260592"/>
              <a:ext cx="390769" cy="378071"/>
            </a:xfrm>
            <a:prstGeom prst="donut">
              <a:avLst>
                <a:gd name="adj" fmla="val 16862"/>
              </a:avLst>
            </a:prstGeom>
            <a:solidFill>
              <a:srgbClr val="FF6600"/>
            </a:solidFill>
            <a:ln>
              <a:noFill/>
            </a:ln>
            <a:effectLst/>
            <a:scene3d>
              <a:camera prst="isometricRightUp"/>
              <a:lightRig rig="threePt" dir="t"/>
            </a:scene3d>
            <a:sp3d extrusionH="764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85" name="Gruppierung 84"/>
            <p:cNvGrpSpPr/>
            <p:nvPr/>
          </p:nvGrpSpPr>
          <p:grpSpPr>
            <a:xfrm rot="14469880">
              <a:off x="783337" y="2882071"/>
              <a:ext cx="2310589" cy="1703155"/>
              <a:chOff x="3414180" y="2644151"/>
              <a:chExt cx="2310589" cy="1703155"/>
            </a:xfrm>
          </p:grpSpPr>
          <p:sp>
            <p:nvSpPr>
              <p:cNvPr id="88" name="Oval 87"/>
              <p:cNvSpPr/>
              <p:nvPr/>
            </p:nvSpPr>
            <p:spPr>
              <a:xfrm>
                <a:off x="3414180" y="2644151"/>
                <a:ext cx="1078521"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Oval 88"/>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Ring 86"/>
            <p:cNvSpPr/>
            <p:nvPr/>
          </p:nvSpPr>
          <p:spPr>
            <a:xfrm rot="7316786">
              <a:off x="814233" y="3602281"/>
              <a:ext cx="390769" cy="378070"/>
            </a:xfrm>
            <a:prstGeom prst="donut">
              <a:avLst>
                <a:gd name="adj" fmla="val 50000"/>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sp>
        <p:nvSpPr>
          <p:cNvPr id="94" name="TextBox 3"/>
          <p:cNvSpPr txBox="1"/>
          <p:nvPr/>
        </p:nvSpPr>
        <p:spPr>
          <a:xfrm>
            <a:off x="242903" y="2285610"/>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A</a:t>
            </a:r>
            <a:endParaRPr lang="en-US" dirty="0"/>
          </a:p>
        </p:txBody>
      </p:sp>
      <p:sp>
        <p:nvSpPr>
          <p:cNvPr id="106" name="TextBox 3"/>
          <p:cNvSpPr txBox="1"/>
          <p:nvPr/>
        </p:nvSpPr>
        <p:spPr>
          <a:xfrm>
            <a:off x="395189" y="1334218"/>
            <a:ext cx="3278412" cy="830997"/>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The attenuation along the transducer part B will be investigated by using laser </a:t>
            </a:r>
            <a:r>
              <a:rPr lang="en-US" sz="1200" dirty="0" smtClean="0">
                <a:solidFill>
                  <a:srgbClr val="FFFFFF"/>
                </a:solidFill>
                <a:latin typeface="Arial" charset="0"/>
                <a:ea typeface="Arial" charset="0"/>
                <a:cs typeface="Arial" charset="0"/>
              </a:rPr>
              <a:t>vibrometer</a:t>
            </a:r>
            <a:r>
              <a:rPr lang="en-US" sz="1200" dirty="0" smtClean="0">
                <a:solidFill>
                  <a:srgbClr val="FFFFFF"/>
                </a:solidFill>
                <a:latin typeface="Arial" charset="0"/>
                <a:ea typeface="Arial" charset="0"/>
                <a:cs typeface="Arial" charset="0"/>
              </a:rPr>
              <a:t>, which provides the information about the max. length of the useable wire transducer.</a:t>
            </a:r>
            <a:endParaRPr lang="en-US" dirty="0"/>
          </a:p>
        </p:txBody>
      </p:sp>
      <p:sp>
        <p:nvSpPr>
          <p:cNvPr id="26" name="TextBox 3"/>
          <p:cNvSpPr txBox="1"/>
          <p:nvPr/>
        </p:nvSpPr>
        <p:spPr>
          <a:xfrm>
            <a:off x="109511" y="2673309"/>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B</a:t>
            </a:r>
            <a:endParaRPr lang="en-US" dirty="0"/>
          </a:p>
        </p:txBody>
      </p:sp>
      <p:cxnSp>
        <p:nvCxnSpPr>
          <p:cNvPr id="27" name="Gerade Verbindung 26"/>
          <p:cNvCxnSpPr/>
          <p:nvPr/>
        </p:nvCxnSpPr>
        <p:spPr>
          <a:xfrm>
            <a:off x="2119924" y="2527747"/>
            <a:ext cx="156307" cy="422561"/>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1426308" y="2950308"/>
            <a:ext cx="84415" cy="29552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4464538" y="1561042"/>
            <a:ext cx="371231" cy="343958"/>
          </a:xfrm>
          <a:prstGeom prst="rect">
            <a:avLst/>
          </a:prstGeom>
          <a:solidFill>
            <a:schemeClr val="tx2">
              <a:lumMod val="40000"/>
              <a:lumOff val="60000"/>
            </a:schemeClr>
          </a:solidFill>
          <a:ln>
            <a:noFill/>
          </a:ln>
          <a:effectLst/>
          <a:scene3d>
            <a:camera prst="isometricOffAxis1Right">
              <a:rot lat="2512336" lon="21342178" rev="103414"/>
            </a:camera>
            <a:lightRig rig="threePt" dir="t"/>
          </a:scene3d>
          <a:sp3d extrusionH="450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2" name="Gerade Verbindung 31"/>
          <p:cNvCxnSpPr/>
          <p:nvPr/>
        </p:nvCxnSpPr>
        <p:spPr>
          <a:xfrm flipH="1">
            <a:off x="2852615" y="1748692"/>
            <a:ext cx="1787770"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flipH="1">
            <a:off x="3419231" y="1748692"/>
            <a:ext cx="122115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flipH="1">
            <a:off x="3907693" y="1748692"/>
            <a:ext cx="732692"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Gerade Verbindung 41"/>
          <p:cNvCxnSpPr/>
          <p:nvPr/>
        </p:nvCxnSpPr>
        <p:spPr>
          <a:xfrm flipH="1">
            <a:off x="4376615" y="1748692"/>
            <a:ext cx="263770"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Gerade Verbindung 44"/>
          <p:cNvCxnSpPr/>
          <p:nvPr/>
        </p:nvCxnSpPr>
        <p:spPr>
          <a:xfrm>
            <a:off x="4640385" y="1748692"/>
            <a:ext cx="19538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Gerade Verbindung 47"/>
          <p:cNvCxnSpPr/>
          <p:nvPr/>
        </p:nvCxnSpPr>
        <p:spPr>
          <a:xfrm>
            <a:off x="4640385" y="1748692"/>
            <a:ext cx="664307"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4640385" y="1748692"/>
            <a:ext cx="121138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Gerade Verbindung 53"/>
          <p:cNvCxnSpPr/>
          <p:nvPr/>
        </p:nvCxnSpPr>
        <p:spPr>
          <a:xfrm>
            <a:off x="4640385" y="1748692"/>
            <a:ext cx="1729153"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a:off x="4640385" y="1748692"/>
            <a:ext cx="2266461"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Gerade Verbindung 62"/>
          <p:cNvCxnSpPr/>
          <p:nvPr/>
        </p:nvCxnSpPr>
        <p:spPr>
          <a:xfrm>
            <a:off x="4640385" y="1748692"/>
            <a:ext cx="2872153"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7" name="Bild 46"/>
          <p:cNvPicPr>
            <a:picLocks noChangeAspect="1"/>
          </p:cNvPicPr>
          <p:nvPr/>
        </p:nvPicPr>
        <p:blipFill>
          <a:blip r:embed="rId3"/>
          <a:stretch>
            <a:fillRect/>
          </a:stretch>
        </p:blipFill>
        <p:spPr>
          <a:xfrm>
            <a:off x="7029904" y="1495033"/>
            <a:ext cx="1786719" cy="1338314"/>
          </a:xfrm>
          <a:prstGeom prst="rect">
            <a:avLst/>
          </a:prstGeom>
        </p:spPr>
      </p:pic>
      <p:sp>
        <p:nvSpPr>
          <p:cNvPr id="67" name="TextBox 3"/>
          <p:cNvSpPr txBox="1"/>
          <p:nvPr/>
        </p:nvSpPr>
        <p:spPr>
          <a:xfrm>
            <a:off x="2656301" y="3248231"/>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a:t>
            </a:r>
            <a:endParaRPr lang="en-US" dirty="0"/>
          </a:p>
        </p:txBody>
      </p:sp>
      <p:sp>
        <p:nvSpPr>
          <p:cNvPr id="68" name="TextBox 3"/>
          <p:cNvSpPr txBox="1"/>
          <p:nvPr/>
        </p:nvSpPr>
        <p:spPr>
          <a:xfrm>
            <a:off x="3222917" y="324583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p2</a:t>
            </a:r>
            <a:endParaRPr lang="en-US" dirty="0"/>
          </a:p>
        </p:txBody>
      </p:sp>
      <p:sp>
        <p:nvSpPr>
          <p:cNvPr id="69" name="TextBox 3"/>
          <p:cNvSpPr txBox="1"/>
          <p:nvPr/>
        </p:nvSpPr>
        <p:spPr>
          <a:xfrm>
            <a:off x="3711379"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p3</a:t>
            </a:r>
            <a:endParaRPr lang="en-US" dirty="0"/>
          </a:p>
        </p:txBody>
      </p:sp>
      <p:sp>
        <p:nvSpPr>
          <p:cNvPr id="70" name="TextBox 3"/>
          <p:cNvSpPr txBox="1"/>
          <p:nvPr/>
        </p:nvSpPr>
        <p:spPr>
          <a:xfrm>
            <a:off x="4180301"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p4</a:t>
            </a:r>
            <a:endParaRPr lang="en-US" dirty="0"/>
          </a:p>
        </p:txBody>
      </p:sp>
      <p:sp>
        <p:nvSpPr>
          <p:cNvPr id="71" name="TextBox 3"/>
          <p:cNvSpPr txBox="1"/>
          <p:nvPr/>
        </p:nvSpPr>
        <p:spPr>
          <a:xfrm>
            <a:off x="4640385"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p5</a:t>
            </a:r>
            <a:endParaRPr lang="en-US" dirty="0"/>
          </a:p>
        </p:txBody>
      </p:sp>
      <p:sp>
        <p:nvSpPr>
          <p:cNvPr id="72" name="TextBox 3"/>
          <p:cNvSpPr txBox="1"/>
          <p:nvPr/>
        </p:nvSpPr>
        <p:spPr>
          <a:xfrm>
            <a:off x="5108378" y="319514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p6</a:t>
            </a:r>
            <a:endParaRPr lang="en-US" dirty="0"/>
          </a:p>
        </p:txBody>
      </p:sp>
      <p:sp>
        <p:nvSpPr>
          <p:cNvPr id="73" name="TextBox 3"/>
          <p:cNvSpPr txBox="1"/>
          <p:nvPr/>
        </p:nvSpPr>
        <p:spPr>
          <a:xfrm>
            <a:off x="5655455" y="31902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p7</a:t>
            </a:r>
            <a:endParaRPr lang="en-US" dirty="0"/>
          </a:p>
        </p:txBody>
      </p:sp>
      <p:sp>
        <p:nvSpPr>
          <p:cNvPr id="74" name="TextBox 3"/>
          <p:cNvSpPr txBox="1"/>
          <p:nvPr/>
        </p:nvSpPr>
        <p:spPr>
          <a:xfrm>
            <a:off x="6173224" y="31902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p8</a:t>
            </a:r>
            <a:endParaRPr lang="en-US" dirty="0"/>
          </a:p>
        </p:txBody>
      </p:sp>
      <p:sp>
        <p:nvSpPr>
          <p:cNvPr id="75" name="TextBox 3"/>
          <p:cNvSpPr txBox="1"/>
          <p:nvPr/>
        </p:nvSpPr>
        <p:spPr>
          <a:xfrm>
            <a:off x="6710532" y="31834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p9</a:t>
            </a:r>
            <a:endParaRPr lang="en-US" dirty="0"/>
          </a:p>
        </p:txBody>
      </p:sp>
      <p:sp>
        <p:nvSpPr>
          <p:cNvPr id="76" name="TextBox 3"/>
          <p:cNvSpPr txBox="1"/>
          <p:nvPr/>
        </p:nvSpPr>
        <p:spPr>
          <a:xfrm>
            <a:off x="7260027" y="3180601"/>
            <a:ext cx="5050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p10</a:t>
            </a:r>
            <a:endParaRPr lang="en-US" dirty="0"/>
          </a:p>
        </p:txBody>
      </p:sp>
      <p:sp>
        <p:nvSpPr>
          <p:cNvPr id="78" name="TextBox 3"/>
          <p:cNvSpPr txBox="1"/>
          <p:nvPr/>
        </p:nvSpPr>
        <p:spPr>
          <a:xfrm>
            <a:off x="2437661" y="5138433"/>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a:t>
            </a:r>
            <a:endParaRPr lang="en-US" dirty="0"/>
          </a:p>
        </p:txBody>
      </p:sp>
      <p:sp>
        <p:nvSpPr>
          <p:cNvPr id="79" name="TextBox 3"/>
          <p:cNvSpPr txBox="1"/>
          <p:nvPr/>
        </p:nvSpPr>
        <p:spPr>
          <a:xfrm>
            <a:off x="2830289" y="51432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p2</a:t>
            </a:r>
            <a:endParaRPr lang="en-US" dirty="0"/>
          </a:p>
        </p:txBody>
      </p:sp>
      <p:sp>
        <p:nvSpPr>
          <p:cNvPr id="81" name="TextBox 3"/>
          <p:cNvSpPr txBox="1"/>
          <p:nvPr/>
        </p:nvSpPr>
        <p:spPr>
          <a:xfrm>
            <a:off x="3280973"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p3</a:t>
            </a:r>
            <a:endParaRPr lang="en-US" dirty="0"/>
          </a:p>
        </p:txBody>
      </p:sp>
      <p:sp>
        <p:nvSpPr>
          <p:cNvPr id="82" name="TextBox 3"/>
          <p:cNvSpPr txBox="1"/>
          <p:nvPr/>
        </p:nvSpPr>
        <p:spPr>
          <a:xfrm>
            <a:off x="3749895"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p4</a:t>
            </a:r>
            <a:endParaRPr lang="en-US" dirty="0"/>
          </a:p>
        </p:txBody>
      </p:sp>
      <p:sp>
        <p:nvSpPr>
          <p:cNvPr id="84" name="TextBox 3"/>
          <p:cNvSpPr txBox="1"/>
          <p:nvPr/>
        </p:nvSpPr>
        <p:spPr>
          <a:xfrm>
            <a:off x="4209979"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p5</a:t>
            </a:r>
            <a:endParaRPr lang="en-US" dirty="0"/>
          </a:p>
        </p:txBody>
      </p:sp>
      <p:sp>
        <p:nvSpPr>
          <p:cNvPr id="86" name="TextBox 3"/>
          <p:cNvSpPr txBox="1"/>
          <p:nvPr/>
        </p:nvSpPr>
        <p:spPr>
          <a:xfrm>
            <a:off x="4677972" y="515484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p6</a:t>
            </a:r>
            <a:endParaRPr lang="en-US" dirty="0"/>
          </a:p>
        </p:txBody>
      </p:sp>
      <p:sp>
        <p:nvSpPr>
          <p:cNvPr id="93" name="TextBox 3"/>
          <p:cNvSpPr txBox="1"/>
          <p:nvPr/>
        </p:nvSpPr>
        <p:spPr>
          <a:xfrm>
            <a:off x="5225049" y="51500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p7</a:t>
            </a:r>
            <a:endParaRPr lang="en-US" dirty="0"/>
          </a:p>
        </p:txBody>
      </p:sp>
      <p:sp>
        <p:nvSpPr>
          <p:cNvPr id="96" name="TextBox 3"/>
          <p:cNvSpPr txBox="1"/>
          <p:nvPr/>
        </p:nvSpPr>
        <p:spPr>
          <a:xfrm>
            <a:off x="5742818" y="51500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p8</a:t>
            </a:r>
            <a:endParaRPr lang="en-US" dirty="0"/>
          </a:p>
        </p:txBody>
      </p:sp>
      <p:sp>
        <p:nvSpPr>
          <p:cNvPr id="97" name="TextBox 3"/>
          <p:cNvSpPr txBox="1"/>
          <p:nvPr/>
        </p:nvSpPr>
        <p:spPr>
          <a:xfrm>
            <a:off x="6280126" y="51432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p9</a:t>
            </a:r>
            <a:endParaRPr lang="en-US" dirty="0"/>
          </a:p>
        </p:txBody>
      </p:sp>
      <p:sp>
        <p:nvSpPr>
          <p:cNvPr id="98" name="TextBox 3"/>
          <p:cNvSpPr txBox="1"/>
          <p:nvPr/>
        </p:nvSpPr>
        <p:spPr>
          <a:xfrm>
            <a:off x="6829621" y="5140309"/>
            <a:ext cx="5050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p10</a:t>
            </a:r>
            <a:endParaRPr lang="en-US" dirty="0"/>
          </a:p>
        </p:txBody>
      </p:sp>
      <p:sp>
        <p:nvSpPr>
          <p:cNvPr id="49" name="Pfeil nach rechts 48"/>
          <p:cNvSpPr/>
          <p:nvPr/>
        </p:nvSpPr>
        <p:spPr>
          <a:xfrm>
            <a:off x="2447430" y="4982308"/>
            <a:ext cx="4873836" cy="48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1" name="Pfeil nach rechts 100"/>
          <p:cNvSpPr/>
          <p:nvPr/>
        </p:nvSpPr>
        <p:spPr>
          <a:xfrm rot="16200000">
            <a:off x="1928829" y="4455756"/>
            <a:ext cx="1278618" cy="45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 name="TextBox 3"/>
          <p:cNvSpPr txBox="1"/>
          <p:nvPr/>
        </p:nvSpPr>
        <p:spPr>
          <a:xfrm>
            <a:off x="2369500" y="3562308"/>
            <a:ext cx="209503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Amplitude (micrometer)</a:t>
            </a:r>
            <a:endParaRPr lang="en-US" dirty="0"/>
          </a:p>
        </p:txBody>
      </p:sp>
      <p:sp>
        <p:nvSpPr>
          <p:cNvPr id="103" name="TextBox 3"/>
          <p:cNvSpPr txBox="1"/>
          <p:nvPr/>
        </p:nvSpPr>
        <p:spPr>
          <a:xfrm>
            <a:off x="7321266" y="4861434"/>
            <a:ext cx="1289334"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distance (meter)</a:t>
            </a:r>
            <a:endParaRPr lang="en-US" dirty="0"/>
          </a:p>
        </p:txBody>
      </p:sp>
      <p:sp>
        <p:nvSpPr>
          <p:cNvPr id="104" name="TextBox 3"/>
          <p:cNvSpPr txBox="1"/>
          <p:nvPr/>
        </p:nvSpPr>
        <p:spPr>
          <a:xfrm>
            <a:off x="7029904" y="1471693"/>
            <a:ext cx="1344775" cy="276999"/>
          </a:xfrm>
          <a:prstGeom prst="rect">
            <a:avLst/>
          </a:prstGeom>
          <a:noFill/>
        </p:spPr>
        <p:txBody>
          <a:bodyPr wrap="square" rtlCol="0">
            <a:spAutoFit/>
          </a:bodyPr>
          <a:lstStyle/>
          <a:p>
            <a:r>
              <a:rPr lang="en-US" sz="1200" dirty="0" smtClean="0">
                <a:latin typeface="Arial" charset="0"/>
                <a:ea typeface="Arial" charset="0"/>
                <a:cs typeface="Arial" charset="0"/>
              </a:rPr>
              <a:t>laser vibrometer </a:t>
            </a:r>
            <a:endParaRPr lang="en-US" dirty="0"/>
          </a:p>
        </p:txBody>
      </p:sp>
      <p:sp>
        <p:nvSpPr>
          <p:cNvPr id="105" name="TextBox 3"/>
          <p:cNvSpPr txBox="1"/>
          <p:nvPr/>
        </p:nvSpPr>
        <p:spPr>
          <a:xfrm>
            <a:off x="4847986" y="1333193"/>
            <a:ext cx="1344775" cy="276999"/>
          </a:xfrm>
          <a:prstGeom prst="rect">
            <a:avLst/>
          </a:prstGeom>
          <a:noFill/>
        </p:spPr>
        <p:txBody>
          <a:bodyPr wrap="square" rtlCol="0">
            <a:spAutoFit/>
          </a:bodyPr>
          <a:lstStyle/>
          <a:p>
            <a:r>
              <a:rPr lang="en-US" sz="1200" dirty="0" smtClean="0">
                <a:solidFill>
                  <a:schemeClr val="bg1"/>
                </a:solidFill>
                <a:latin typeface="Arial" charset="0"/>
                <a:ea typeface="Arial" charset="0"/>
                <a:cs typeface="Arial" charset="0"/>
              </a:rPr>
              <a:t>laser vibrometer </a:t>
            </a:r>
            <a:endParaRPr lang="en-US" dirty="0">
              <a:solidFill>
                <a:schemeClr val="bg1"/>
              </a:solidFill>
            </a:endParaRPr>
          </a:p>
        </p:txBody>
      </p:sp>
      <p:sp>
        <p:nvSpPr>
          <p:cNvPr id="52" name="Rechteck 51"/>
          <p:cNvSpPr/>
          <p:nvPr/>
        </p:nvSpPr>
        <p:spPr>
          <a:xfrm>
            <a:off x="2590999" y="3956539"/>
            <a:ext cx="65302" cy="102577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Rechteck 106"/>
          <p:cNvSpPr/>
          <p:nvPr/>
        </p:nvSpPr>
        <p:spPr>
          <a:xfrm>
            <a:off x="2983627" y="4112845"/>
            <a:ext cx="65302" cy="8694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9" name="Rechteck 108"/>
          <p:cNvSpPr/>
          <p:nvPr/>
        </p:nvSpPr>
        <p:spPr>
          <a:xfrm>
            <a:off x="3419231" y="4239846"/>
            <a:ext cx="65302" cy="74162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0" name="Rechteck 109"/>
          <p:cNvSpPr/>
          <p:nvPr/>
        </p:nvSpPr>
        <p:spPr>
          <a:xfrm flipH="1">
            <a:off x="3844208" y="4357077"/>
            <a:ext cx="63485" cy="63904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1" name="Rechteck 110"/>
          <p:cNvSpPr/>
          <p:nvPr/>
        </p:nvSpPr>
        <p:spPr>
          <a:xfrm flipH="1">
            <a:off x="4313129" y="4454769"/>
            <a:ext cx="63485" cy="5267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2" name="Rechteck 111"/>
          <p:cNvSpPr/>
          <p:nvPr/>
        </p:nvSpPr>
        <p:spPr>
          <a:xfrm flipH="1">
            <a:off x="4804025" y="4546737"/>
            <a:ext cx="63485" cy="44938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3" name="Rechteck 112"/>
          <p:cNvSpPr/>
          <p:nvPr/>
        </p:nvSpPr>
        <p:spPr>
          <a:xfrm flipH="1">
            <a:off x="5304691" y="4630615"/>
            <a:ext cx="63485" cy="35169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Rechteck 113"/>
          <p:cNvSpPr/>
          <p:nvPr/>
        </p:nvSpPr>
        <p:spPr>
          <a:xfrm flipH="1">
            <a:off x="5851768" y="4698999"/>
            <a:ext cx="63485" cy="29712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5" name="Rechteck 114"/>
          <p:cNvSpPr/>
          <p:nvPr/>
        </p:nvSpPr>
        <p:spPr>
          <a:xfrm flipH="1">
            <a:off x="6379307" y="4767385"/>
            <a:ext cx="63485" cy="22873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6" name="Rechteck 115"/>
          <p:cNvSpPr/>
          <p:nvPr/>
        </p:nvSpPr>
        <p:spPr>
          <a:xfrm flipH="1">
            <a:off x="6998160" y="4767385"/>
            <a:ext cx="63485" cy="21408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27078811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95766"/>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Testing System with Real Sea Water Conditions</a:t>
            </a:r>
            <a:endParaRPr lang="en-US" sz="2000" dirty="0" smtClean="0">
              <a:solidFill>
                <a:srgbClr val="FFFFFF"/>
              </a:solidFill>
              <a:latin typeface="Arial Black"/>
              <a:cs typeface="Arial Black"/>
            </a:endParaRP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11</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13" name="Bild 12"/>
          <p:cNvPicPr>
            <a:picLocks noChangeAspect="1"/>
          </p:cNvPicPr>
          <p:nvPr/>
        </p:nvPicPr>
        <p:blipFill>
          <a:blip r:embed="rId3"/>
          <a:stretch>
            <a:fillRect/>
          </a:stretch>
        </p:blipFill>
        <p:spPr>
          <a:xfrm>
            <a:off x="3198390" y="1533079"/>
            <a:ext cx="2098784" cy="3203407"/>
          </a:xfrm>
          <a:prstGeom prst="rect">
            <a:avLst/>
          </a:prstGeom>
        </p:spPr>
      </p:pic>
      <p:sp>
        <p:nvSpPr>
          <p:cNvPr id="117" name="TextBox 3"/>
          <p:cNvSpPr txBox="1"/>
          <p:nvPr/>
        </p:nvSpPr>
        <p:spPr>
          <a:xfrm>
            <a:off x="339078" y="2720089"/>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1</a:t>
            </a:r>
            <a:endParaRPr lang="en-US" dirty="0"/>
          </a:p>
        </p:txBody>
      </p:sp>
      <p:sp>
        <p:nvSpPr>
          <p:cNvPr id="118" name="TextBox 3"/>
          <p:cNvSpPr txBox="1"/>
          <p:nvPr/>
        </p:nvSpPr>
        <p:spPr>
          <a:xfrm>
            <a:off x="2764416" y="2100708"/>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2</a:t>
            </a:r>
            <a:endParaRPr lang="en-US" dirty="0"/>
          </a:p>
        </p:txBody>
      </p:sp>
      <p:sp>
        <p:nvSpPr>
          <p:cNvPr id="119" name="TextBox 3"/>
          <p:cNvSpPr txBox="1"/>
          <p:nvPr/>
        </p:nvSpPr>
        <p:spPr>
          <a:xfrm>
            <a:off x="4751011" y="1654414"/>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3</a:t>
            </a:r>
            <a:endParaRPr lang="en-US" dirty="0"/>
          </a:p>
        </p:txBody>
      </p:sp>
      <p:sp>
        <p:nvSpPr>
          <p:cNvPr id="120" name="TextBox 3"/>
          <p:cNvSpPr txBox="1"/>
          <p:nvPr/>
        </p:nvSpPr>
        <p:spPr>
          <a:xfrm>
            <a:off x="4400082" y="4625926"/>
            <a:ext cx="2628318" cy="1015663"/>
          </a:xfrm>
          <a:prstGeom prst="rect">
            <a:avLst/>
          </a:prstGeom>
          <a:noFill/>
        </p:spPr>
        <p:txBody>
          <a:bodyPr wrap="square" rtlCol="0">
            <a:spAutoFit/>
          </a:bodyPr>
          <a:lstStyle/>
          <a:p>
            <a:r>
              <a:rPr lang="en-US" sz="1200" b="1" dirty="0" smtClean="0">
                <a:solidFill>
                  <a:srgbClr val="FFFFFF"/>
                </a:solidFill>
                <a:latin typeface="Arial" charset="0"/>
                <a:ea typeface="Arial" charset="0"/>
                <a:cs typeface="Arial" charset="0"/>
              </a:rPr>
              <a:t>Parameters for options:</a:t>
            </a:r>
            <a:endParaRPr lang="en-US" sz="1200" dirty="0">
              <a:solidFill>
                <a:srgbClr val="FFFFFF"/>
              </a:solidFill>
              <a:latin typeface="Arial" charset="0"/>
              <a:ea typeface="Arial" charset="0"/>
              <a:cs typeface="Arial" charset="0"/>
            </a:endParaRPr>
          </a:p>
          <a:p>
            <a:pPr marL="171450" indent="-171450">
              <a:buFont typeface="Arial"/>
              <a:buChar char="•"/>
            </a:pPr>
            <a:r>
              <a:rPr lang="en-US" sz="1200" dirty="0">
                <a:solidFill>
                  <a:srgbClr val="FFFFFF"/>
                </a:solidFill>
                <a:latin typeface="Arial" charset="0"/>
                <a:ea typeface="Arial" charset="0"/>
                <a:cs typeface="Arial" charset="0"/>
              </a:rPr>
              <a:t>f</a:t>
            </a:r>
            <a:r>
              <a:rPr lang="en-US" sz="1200" dirty="0" smtClean="0">
                <a:solidFill>
                  <a:srgbClr val="FFFFFF"/>
                </a:solidFill>
                <a:latin typeface="Arial" charset="0"/>
                <a:ea typeface="Arial" charset="0"/>
                <a:cs typeface="Arial" charset="0"/>
              </a:rPr>
              <a:t>requency</a:t>
            </a:r>
          </a:p>
          <a:p>
            <a:pPr marL="171450" indent="-171450">
              <a:buFont typeface="Arial"/>
              <a:buChar char="•"/>
            </a:pPr>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power</a:t>
            </a:r>
          </a:p>
          <a:p>
            <a:pPr marL="171450" indent="-171450">
              <a:buFont typeface="Arial"/>
              <a:buChar char="•"/>
            </a:pPr>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ime duration of illumination </a:t>
            </a:r>
          </a:p>
          <a:p>
            <a:pPr marL="171450" indent="-171450">
              <a:buFont typeface="Arial"/>
              <a:buChar char="•"/>
            </a:pPr>
            <a:r>
              <a:rPr lang="en-US" sz="1200" dirty="0">
                <a:solidFill>
                  <a:srgbClr val="FFFFFF"/>
                </a:solidFill>
                <a:latin typeface="Arial" charset="0"/>
                <a:ea typeface="Arial" charset="0"/>
                <a:cs typeface="Arial" charset="0"/>
              </a:rPr>
              <a:t>w</a:t>
            </a:r>
            <a:r>
              <a:rPr lang="en-US" sz="1200" dirty="0" smtClean="0">
                <a:solidFill>
                  <a:srgbClr val="FFFFFF"/>
                </a:solidFill>
                <a:latin typeface="Arial" charset="0"/>
                <a:ea typeface="Arial" charset="0"/>
                <a:cs typeface="Arial" charset="0"/>
              </a:rPr>
              <a:t>ire forms   </a:t>
            </a:r>
            <a:endParaRPr lang="en-US" dirty="0"/>
          </a:p>
        </p:txBody>
      </p:sp>
      <p:pic>
        <p:nvPicPr>
          <p:cNvPr id="15" name="Bild 14"/>
          <p:cNvPicPr>
            <a:picLocks noChangeAspect="1"/>
          </p:cNvPicPr>
          <p:nvPr/>
        </p:nvPicPr>
        <p:blipFill>
          <a:blip r:embed="rId4"/>
          <a:stretch>
            <a:fillRect/>
          </a:stretch>
        </p:blipFill>
        <p:spPr>
          <a:xfrm>
            <a:off x="6721956" y="3841770"/>
            <a:ext cx="2188130" cy="1456101"/>
          </a:xfrm>
          <a:prstGeom prst="rect">
            <a:avLst/>
          </a:prstGeom>
        </p:spPr>
      </p:pic>
      <p:grpSp>
        <p:nvGrpSpPr>
          <p:cNvPr id="31" name="Gruppierung 30"/>
          <p:cNvGrpSpPr/>
          <p:nvPr/>
        </p:nvGrpSpPr>
        <p:grpSpPr>
          <a:xfrm>
            <a:off x="1380959" y="3299625"/>
            <a:ext cx="1307032" cy="1899520"/>
            <a:chOff x="7603054" y="1522133"/>
            <a:chExt cx="1307032" cy="1899520"/>
          </a:xfrm>
        </p:grpSpPr>
        <p:cxnSp>
          <p:nvCxnSpPr>
            <p:cNvPr id="18" name="Gerade Verbindung 17"/>
            <p:cNvCxnSpPr/>
            <p:nvPr/>
          </p:nvCxnSpPr>
          <p:spPr>
            <a:xfrm flipV="1">
              <a:off x="7603054" y="1595351"/>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Gerade Verbindung 120"/>
            <p:cNvCxnSpPr/>
            <p:nvPr/>
          </p:nvCxnSpPr>
          <p:spPr>
            <a:xfrm flipV="1">
              <a:off x="7603054" y="1769099"/>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Gerade Verbindung 121"/>
            <p:cNvCxnSpPr/>
            <p:nvPr/>
          </p:nvCxnSpPr>
          <p:spPr>
            <a:xfrm flipV="1">
              <a:off x="7603054" y="1932937"/>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Gerade Verbindung 122"/>
            <p:cNvCxnSpPr/>
            <p:nvPr/>
          </p:nvCxnSpPr>
          <p:spPr>
            <a:xfrm flipV="1">
              <a:off x="7603054" y="2106685"/>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Gerade Verbindung 123"/>
            <p:cNvCxnSpPr/>
            <p:nvPr/>
          </p:nvCxnSpPr>
          <p:spPr>
            <a:xfrm flipV="1">
              <a:off x="7603054" y="2280995"/>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Gerade Verbindung 124"/>
            <p:cNvCxnSpPr/>
            <p:nvPr/>
          </p:nvCxnSpPr>
          <p:spPr>
            <a:xfrm flipV="1">
              <a:off x="7603054" y="2454743"/>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Gerade Verbindung 125"/>
            <p:cNvCxnSpPr/>
            <p:nvPr/>
          </p:nvCxnSpPr>
          <p:spPr>
            <a:xfrm flipV="1">
              <a:off x="7603054" y="2618581"/>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Gerade Verbindung 126"/>
            <p:cNvCxnSpPr/>
            <p:nvPr/>
          </p:nvCxnSpPr>
          <p:spPr>
            <a:xfrm flipV="1">
              <a:off x="7603054" y="2792329"/>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Gerade Verbindung 127"/>
            <p:cNvCxnSpPr/>
            <p:nvPr/>
          </p:nvCxnSpPr>
          <p:spPr>
            <a:xfrm flipV="1">
              <a:off x="7755454" y="1932937"/>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Gerade Verbindung 128"/>
            <p:cNvCxnSpPr/>
            <p:nvPr/>
          </p:nvCxnSpPr>
          <p:spPr>
            <a:xfrm flipV="1">
              <a:off x="7907854" y="1832413"/>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Gerade Verbindung 129"/>
            <p:cNvCxnSpPr/>
            <p:nvPr/>
          </p:nvCxnSpPr>
          <p:spPr>
            <a:xfrm flipV="1">
              <a:off x="8065283" y="1810909"/>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Gerade Verbindung 130"/>
            <p:cNvCxnSpPr/>
            <p:nvPr/>
          </p:nvCxnSpPr>
          <p:spPr>
            <a:xfrm flipV="1">
              <a:off x="8217683" y="1710385"/>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Gerade Verbindung 131"/>
            <p:cNvCxnSpPr/>
            <p:nvPr/>
          </p:nvCxnSpPr>
          <p:spPr>
            <a:xfrm flipV="1">
              <a:off x="8369645" y="1644161"/>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Gerade Verbindung 132"/>
            <p:cNvCxnSpPr/>
            <p:nvPr/>
          </p:nvCxnSpPr>
          <p:spPr>
            <a:xfrm flipV="1">
              <a:off x="8522045" y="1644161"/>
              <a:ext cx="0" cy="138819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Gerade Verbindung 133"/>
            <p:cNvCxnSpPr/>
            <p:nvPr/>
          </p:nvCxnSpPr>
          <p:spPr>
            <a:xfrm flipV="1">
              <a:off x="8679474" y="1595351"/>
              <a:ext cx="0" cy="141549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Gerade Verbindung 134"/>
            <p:cNvCxnSpPr/>
            <p:nvPr/>
          </p:nvCxnSpPr>
          <p:spPr>
            <a:xfrm flipV="1">
              <a:off x="8831874" y="1522133"/>
              <a:ext cx="0" cy="147465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3" name="Bild 32"/>
          <p:cNvPicPr>
            <a:picLocks noChangeAspect="1"/>
          </p:cNvPicPr>
          <p:nvPr/>
        </p:nvPicPr>
        <p:blipFill>
          <a:blip r:embed="rId5"/>
          <a:stretch>
            <a:fillRect/>
          </a:stretch>
        </p:blipFill>
        <p:spPr>
          <a:xfrm>
            <a:off x="3789865" y="2544103"/>
            <a:ext cx="1220433" cy="1755099"/>
          </a:xfrm>
          <a:prstGeom prst="rect">
            <a:avLst/>
          </a:prstGeom>
        </p:spPr>
      </p:pic>
      <p:pic>
        <p:nvPicPr>
          <p:cNvPr id="34" name="Bild 33"/>
          <p:cNvPicPr>
            <a:picLocks noChangeAspect="1"/>
          </p:cNvPicPr>
          <p:nvPr/>
        </p:nvPicPr>
        <p:blipFill>
          <a:blip r:embed="rId5"/>
          <a:stretch>
            <a:fillRect/>
          </a:stretch>
        </p:blipFill>
        <p:spPr>
          <a:xfrm>
            <a:off x="5711018" y="2023423"/>
            <a:ext cx="1212429" cy="1743588"/>
          </a:xfrm>
          <a:prstGeom prst="rect">
            <a:avLst/>
          </a:prstGeom>
        </p:spPr>
      </p:pic>
      <p:sp>
        <p:nvSpPr>
          <p:cNvPr id="35" name="Rechteck 34"/>
          <p:cNvSpPr/>
          <p:nvPr/>
        </p:nvSpPr>
        <p:spPr>
          <a:xfrm>
            <a:off x="675825" y="2029580"/>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6" name="Rechteck 135"/>
          <p:cNvSpPr/>
          <p:nvPr/>
        </p:nvSpPr>
        <p:spPr>
          <a:xfrm>
            <a:off x="3135417" y="1434645"/>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7" name="Rechteck 136"/>
          <p:cNvSpPr/>
          <p:nvPr/>
        </p:nvSpPr>
        <p:spPr>
          <a:xfrm>
            <a:off x="5003306" y="1434645"/>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0" name="Gekrümmte Verbindung 39"/>
          <p:cNvCxnSpPr/>
          <p:nvPr/>
        </p:nvCxnSpPr>
        <p:spPr>
          <a:xfrm>
            <a:off x="977588" y="2096854"/>
            <a:ext cx="403371" cy="251592"/>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grpSp>
        <p:nvGrpSpPr>
          <p:cNvPr id="12" name="Gruppierung 11"/>
          <p:cNvGrpSpPr/>
          <p:nvPr/>
        </p:nvGrpSpPr>
        <p:grpSpPr>
          <a:xfrm>
            <a:off x="977588" y="2105525"/>
            <a:ext cx="2425338" cy="3256641"/>
            <a:chOff x="1130300" y="1707932"/>
            <a:chExt cx="2540000" cy="3411144"/>
          </a:xfrm>
        </p:grpSpPr>
        <p:pic>
          <p:nvPicPr>
            <p:cNvPr id="4" name="Bild 3"/>
            <p:cNvPicPr>
              <a:picLocks noChangeAspect="1"/>
            </p:cNvPicPr>
            <p:nvPr/>
          </p:nvPicPr>
          <p:blipFill>
            <a:blip r:embed="rId6"/>
            <a:stretch>
              <a:fillRect/>
            </a:stretch>
          </p:blipFill>
          <p:spPr>
            <a:xfrm>
              <a:off x="1429792" y="1707932"/>
              <a:ext cx="993590" cy="3081502"/>
            </a:xfrm>
            <a:prstGeom prst="rect">
              <a:avLst/>
            </a:prstGeom>
          </p:spPr>
        </p:pic>
        <p:sp>
          <p:nvSpPr>
            <p:cNvPr id="5" name="Rechteck 4"/>
            <p:cNvSpPr/>
            <p:nvPr/>
          </p:nvSpPr>
          <p:spPr>
            <a:xfrm>
              <a:off x="1130300" y="2891692"/>
              <a:ext cx="2540000" cy="2227384"/>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isometricRightUp">
                <a:rot lat="1200001" lon="18899998" rev="0"/>
              </a:camera>
              <a:lightRig rig="threePt" dir="t"/>
            </a:scene3d>
            <a:sp3d extrusionH="736600" prstMaterial="translucent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9"/>
            <p:cNvSpPr/>
            <p:nvPr/>
          </p:nvSpPr>
          <p:spPr>
            <a:xfrm>
              <a:off x="2100384" y="2506622"/>
              <a:ext cx="136769" cy="138804"/>
            </a:xfrm>
            <a:prstGeom prst="ellipse">
              <a:avLst/>
            </a:prstGeom>
            <a:solidFill>
              <a:srgbClr val="FF6600"/>
            </a:solidFill>
            <a:ln>
              <a:noFill/>
            </a:ln>
            <a:effectLst>
              <a:glow rad="266700">
                <a:srgbClr val="FF6600">
                  <a:alpha val="61000"/>
                </a:srgbClr>
              </a:glow>
              <a:outerShdw blurRad="40000" dist="23000" dir="5400000" rotWithShape="0">
                <a:srgbClr val="000000">
                  <a:alpha val="35000"/>
                </a:srgbClr>
              </a:outerShdw>
              <a:softEdge rad="25400"/>
            </a:effectLst>
            <a:scene3d>
              <a:camera prst="isometricOffAxis1Top"/>
              <a:lightRig rig="threePt" dir="t"/>
            </a:scene3d>
            <a:sp3d extrusionH="317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138" name="Gekrümmte Verbindung 137"/>
          <p:cNvCxnSpPr/>
          <p:nvPr/>
        </p:nvCxnSpPr>
        <p:spPr>
          <a:xfrm>
            <a:off x="3402928" y="1533081"/>
            <a:ext cx="270414" cy="176507"/>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cxnSp>
        <p:nvCxnSpPr>
          <p:cNvPr id="139" name="Gekrümmte Verbindung 138"/>
          <p:cNvCxnSpPr/>
          <p:nvPr/>
        </p:nvCxnSpPr>
        <p:spPr>
          <a:xfrm flipV="1">
            <a:off x="5389521" y="1332975"/>
            <a:ext cx="487828" cy="125022"/>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pic>
        <p:nvPicPr>
          <p:cNvPr id="108" name="Bild 107"/>
          <p:cNvPicPr>
            <a:picLocks noChangeAspect="1"/>
          </p:cNvPicPr>
          <p:nvPr/>
        </p:nvPicPr>
        <p:blipFill>
          <a:blip r:embed="rId3"/>
          <a:stretch>
            <a:fillRect/>
          </a:stretch>
        </p:blipFill>
        <p:spPr>
          <a:xfrm>
            <a:off x="5389521" y="1204717"/>
            <a:ext cx="1809968" cy="2762583"/>
          </a:xfrm>
          <a:prstGeom prst="rect">
            <a:avLst/>
          </a:prstGeom>
        </p:spPr>
      </p:pic>
      <p:sp>
        <p:nvSpPr>
          <p:cNvPr id="140" name="TextBox 3"/>
          <p:cNvSpPr txBox="1"/>
          <p:nvPr/>
        </p:nvSpPr>
        <p:spPr>
          <a:xfrm>
            <a:off x="308350" y="1489215"/>
            <a:ext cx="1277019"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generator 1 </a:t>
            </a:r>
            <a:endParaRPr lang="en-US" dirty="0"/>
          </a:p>
        </p:txBody>
      </p:sp>
      <p:sp>
        <p:nvSpPr>
          <p:cNvPr id="141" name="TextBox 3"/>
          <p:cNvSpPr txBox="1"/>
          <p:nvPr/>
        </p:nvSpPr>
        <p:spPr>
          <a:xfrm>
            <a:off x="1995588" y="1377415"/>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g</a:t>
            </a:r>
            <a:r>
              <a:rPr lang="en-US" sz="1200" dirty="0" smtClean="0">
                <a:solidFill>
                  <a:srgbClr val="FFFFFF"/>
                </a:solidFill>
                <a:latin typeface="Arial" charset="0"/>
                <a:ea typeface="Arial" charset="0"/>
                <a:cs typeface="Arial" charset="0"/>
              </a:rPr>
              <a:t>enerator 2 </a:t>
            </a:r>
            <a:endParaRPr lang="en-US" dirty="0"/>
          </a:p>
        </p:txBody>
      </p:sp>
      <p:sp>
        <p:nvSpPr>
          <p:cNvPr id="142" name="TextBox 3"/>
          <p:cNvSpPr txBox="1"/>
          <p:nvPr/>
        </p:nvSpPr>
        <p:spPr>
          <a:xfrm>
            <a:off x="3995820" y="1256082"/>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g</a:t>
            </a:r>
            <a:r>
              <a:rPr lang="en-US" sz="1200" dirty="0" smtClean="0">
                <a:solidFill>
                  <a:srgbClr val="FFFFFF"/>
                </a:solidFill>
                <a:latin typeface="Arial" charset="0"/>
                <a:ea typeface="Arial" charset="0"/>
                <a:cs typeface="Arial" charset="0"/>
              </a:rPr>
              <a:t>enerator 3 </a:t>
            </a:r>
            <a:endParaRPr lang="en-US" dirty="0"/>
          </a:p>
        </p:txBody>
      </p:sp>
      <p:sp>
        <p:nvSpPr>
          <p:cNvPr id="46"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35002934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Simulation and Design of specially formed Wire Transducer B </a:t>
            </a:r>
            <a:endParaRPr lang="en-US" sz="2000" dirty="0" smtClean="0">
              <a:solidFill>
                <a:srgbClr val="FFFFFF"/>
              </a:solidFill>
              <a:latin typeface="Arial Black"/>
              <a:cs typeface="Arial Black"/>
            </a:endParaRP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12</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359" name="Bild 358"/>
          <p:cNvPicPr>
            <a:picLocks noChangeAspect="1"/>
          </p:cNvPicPr>
          <p:nvPr/>
        </p:nvPicPr>
        <p:blipFill>
          <a:blip r:embed="rId3"/>
          <a:stretch>
            <a:fillRect/>
          </a:stretch>
        </p:blipFill>
        <p:spPr>
          <a:xfrm>
            <a:off x="1061344" y="2230856"/>
            <a:ext cx="3198800" cy="3099086"/>
          </a:xfrm>
          <a:prstGeom prst="rect">
            <a:avLst/>
          </a:prstGeom>
        </p:spPr>
      </p:pic>
      <p:pic>
        <p:nvPicPr>
          <p:cNvPr id="360" name="Bild 359"/>
          <p:cNvPicPr>
            <a:picLocks noChangeAspect="1"/>
          </p:cNvPicPr>
          <p:nvPr/>
        </p:nvPicPr>
        <p:blipFill>
          <a:blip r:embed="rId4"/>
          <a:stretch>
            <a:fillRect/>
          </a:stretch>
        </p:blipFill>
        <p:spPr>
          <a:xfrm>
            <a:off x="4485743" y="2230855"/>
            <a:ext cx="3658583" cy="3099086"/>
          </a:xfrm>
          <a:prstGeom prst="rect">
            <a:avLst/>
          </a:prstGeom>
        </p:spPr>
      </p:pic>
      <p:sp>
        <p:nvSpPr>
          <p:cNvPr id="361" name="TextBox 3"/>
          <p:cNvSpPr txBox="1"/>
          <p:nvPr/>
        </p:nvSpPr>
        <p:spPr>
          <a:xfrm>
            <a:off x="924049" y="1377416"/>
            <a:ext cx="3948479" cy="646331"/>
          </a:xfrm>
          <a:prstGeom prst="rect">
            <a:avLst/>
          </a:prstGeom>
          <a:noFill/>
        </p:spPr>
        <p:txBody>
          <a:bodyPr wrap="square" rtlCol="0">
            <a:spAutoFit/>
          </a:bodyPr>
          <a:lstStyle/>
          <a:p>
            <a:pPr marL="171450" indent="-171450">
              <a:buFont typeface="Arial"/>
              <a:buChar char="•"/>
            </a:pPr>
            <a:r>
              <a:rPr lang="en-US" sz="1200" dirty="0" smtClean="0">
                <a:solidFill>
                  <a:srgbClr val="FFFFFF"/>
                </a:solidFill>
                <a:latin typeface="Arial" charset="0"/>
                <a:ea typeface="Arial" charset="0"/>
                <a:cs typeface="Arial" charset="0"/>
              </a:rPr>
              <a:t>Simulation for transducer (main part, part A)</a:t>
            </a:r>
          </a:p>
          <a:p>
            <a:pPr marL="171450" indent="-171450">
              <a:buFont typeface="Arial"/>
              <a:buChar char="•"/>
            </a:pPr>
            <a:r>
              <a:rPr lang="en-US" sz="1200" dirty="0" smtClean="0">
                <a:solidFill>
                  <a:srgbClr val="FFFFFF"/>
                </a:solidFill>
                <a:latin typeface="Arial" charset="0"/>
                <a:ea typeface="Arial" charset="0"/>
                <a:cs typeface="Arial" charset="0"/>
              </a:rPr>
              <a:t>Simulation for wire transducer (part B)</a:t>
            </a:r>
          </a:p>
          <a:p>
            <a:pPr marL="171450" indent="-171450">
              <a:buFont typeface="Arial"/>
              <a:buChar char="•"/>
            </a:pPr>
            <a:r>
              <a:rPr lang="en-US" sz="1200" dirty="0" smtClean="0">
                <a:solidFill>
                  <a:srgbClr val="FFFFFF"/>
                </a:solidFill>
                <a:latin typeface="Arial" charset="0"/>
                <a:ea typeface="Arial" charset="0"/>
                <a:cs typeface="Arial" charset="0"/>
              </a:rPr>
              <a:t>Simulation for forming of wire transducer</a:t>
            </a:r>
            <a:endParaRPr lang="en-US" dirty="0"/>
          </a:p>
        </p:txBody>
      </p:sp>
      <p:sp>
        <p:nvSpPr>
          <p:cNvPr id="10"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4631147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2014539"/>
            <a:ext cx="9144000" cy="1104636"/>
          </a:xfrm>
        </p:spPr>
        <p:txBody>
          <a:bodyPr>
            <a:normAutofit/>
          </a:bodyPr>
          <a:lstStyle/>
          <a:p>
            <a:pPr algn="ctr">
              <a:spcAft>
                <a:spcPts val="1000"/>
              </a:spcAft>
            </a:pPr>
            <a:r>
              <a:rPr lang="en-US" sz="2800" dirty="0" smtClean="0">
                <a:solidFill>
                  <a:srgbClr val="FFFFFF"/>
                </a:solidFill>
                <a:latin typeface="Arial Black"/>
                <a:cs typeface="Arial Black"/>
              </a:rPr>
              <a:t>Thank You</a:t>
            </a:r>
          </a:p>
        </p:txBody>
      </p:sp>
      <p:sp>
        <p:nvSpPr>
          <p:cNvPr id="11"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14</a:t>
            </a:r>
            <a:endParaRPr lang="en-US" sz="1000" dirty="0">
              <a:latin typeface="Times New Roman"/>
              <a:cs typeface="Times New Roman"/>
            </a:endParaRPr>
          </a:p>
        </p:txBody>
      </p:sp>
      <p:pic>
        <p:nvPicPr>
          <p:cNvPr id="12" name="Bild 11"/>
          <p:cNvPicPr>
            <a:picLocks noChangeAspect="1"/>
          </p:cNvPicPr>
          <p:nvPr/>
        </p:nvPicPr>
        <p:blipFill>
          <a:blip r:embed="rId3"/>
          <a:stretch>
            <a:fillRect/>
          </a:stretch>
        </p:blipFill>
        <p:spPr>
          <a:xfrm>
            <a:off x="180976" y="0"/>
            <a:ext cx="2219324" cy="691612"/>
          </a:xfrm>
          <a:prstGeom prst="rect">
            <a:avLst/>
          </a:prstGeom>
        </p:spPr>
      </p:pic>
      <p:sp>
        <p:nvSpPr>
          <p:cNvPr id="8"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607340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Introduction </a:t>
            </a:r>
            <a:endParaRPr lang="en-US" sz="2400" dirty="0" smtClean="0">
              <a:solidFill>
                <a:srgbClr val="FFFFFF"/>
              </a:solidFill>
              <a:latin typeface="Arial Black"/>
              <a:cs typeface="Arial Black"/>
            </a:endParaRPr>
          </a:p>
        </p:txBody>
      </p:sp>
      <p:sp>
        <p:nvSpPr>
          <p:cNvPr id="10" name="TextBox 9"/>
          <p:cNvSpPr txBox="1"/>
          <p:nvPr/>
        </p:nvSpPr>
        <p:spPr>
          <a:xfrm>
            <a:off x="866035" y="1809213"/>
            <a:ext cx="7171266" cy="3046987"/>
          </a:xfrm>
          <a:prstGeom prst="rect">
            <a:avLst/>
          </a:prstGeom>
          <a:noFill/>
        </p:spPr>
        <p:txBody>
          <a:bodyPr wrap="square" rtlCol="0">
            <a:spAutoFit/>
          </a:bodyPr>
          <a:lstStyle/>
          <a:p>
            <a:pPr>
              <a:spcAft>
                <a:spcPts val="600"/>
              </a:spcAft>
            </a:pPr>
            <a:r>
              <a:rPr lang="en-GB" sz="1200" dirty="0" smtClean="0">
                <a:solidFill>
                  <a:srgbClr val="FFFFFF"/>
                </a:solidFill>
                <a:latin typeface="Arial"/>
                <a:cs typeface="Arial"/>
              </a:rPr>
              <a:t>The feasibility study will have the focus on the physical characterization of special designed wire transducer for the application of fish farming. Based on the application requirements, a large size of area or volume of acoustic vibration in sea water needs to be generated, which should not only be homogenously, but also be strong enough for preventing purpose. Our proposal is to generate an acoustic curtain, which covers mainly the fish network and without touching the space inside of the fish network. For this purpose we design a special wire transducer, which can be easily formed for fitting the protected object exactly. Therefore, we’ll design a transducer with longitudinal vibration mode and to transfer this vibration to a second part of transducer with transverse vibration mode. The long length of wire transducer will be used for forming useable target area od volume, where the prevention effect is expected. For the real implementation later on, the special transducer part A and part B will be firstly simulated and designed. The physical properties will be characterized through acoustical and optical methods, for example, the possible effective length of wire transducer, the size of effective</a:t>
            </a:r>
            <a:r>
              <a:rPr lang="en-GB" sz="1200" dirty="0" smtClean="0">
                <a:solidFill>
                  <a:srgbClr val="FFFFFF"/>
                </a:solidFill>
                <a:latin typeface="Arial"/>
                <a:cs typeface="Arial"/>
              </a:rPr>
              <a:t> zone, the the vibration frequency, the expected amplitude of transducer and target medium (sound pressure). All these knowledge will be applied to a real testing system with sea water. Further design for a real prototype in Norway fish farming will be investigated. The result and the related equipment could be also used for the second phase of feasibility in Norway.  </a:t>
            </a:r>
            <a:r>
              <a:rPr lang="en-GB" sz="1200" dirty="0" smtClean="0">
                <a:solidFill>
                  <a:srgbClr val="FFFFFF"/>
                </a:solidFill>
                <a:latin typeface="Arial"/>
                <a:cs typeface="Arial"/>
              </a:rPr>
              <a:t>  </a:t>
            </a:r>
            <a:endParaRPr lang="en-GB" sz="1200" dirty="0">
              <a:solidFill>
                <a:srgbClr val="FFFFFF"/>
              </a:solidFill>
              <a:latin typeface="Arial"/>
              <a:cs typeface="Arial"/>
            </a:endParaRPr>
          </a:p>
        </p:txBody>
      </p:sp>
      <p:sp>
        <p:nvSpPr>
          <p:cNvPr id="6"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2</a:t>
            </a:r>
          </a:p>
        </p:txBody>
      </p:sp>
      <p:pic>
        <p:nvPicPr>
          <p:cNvPr id="8" name="Bild 7"/>
          <p:cNvPicPr>
            <a:picLocks noChangeAspect="1"/>
          </p:cNvPicPr>
          <p:nvPr/>
        </p:nvPicPr>
        <p:blipFill>
          <a:blip r:embed="rId3"/>
          <a:stretch>
            <a:fillRect/>
          </a:stretch>
        </p:blipFill>
        <p:spPr>
          <a:xfrm>
            <a:off x="180976" y="0"/>
            <a:ext cx="2219324" cy="691612"/>
          </a:xfrm>
          <a:prstGeom prst="rect">
            <a:avLst/>
          </a:prstGeom>
        </p:spPr>
      </p:pic>
      <p:sp>
        <p:nvSpPr>
          <p:cNvPr id="12"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0296837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Confidentiality &amp; Non-Disclosure</a:t>
            </a:r>
          </a:p>
        </p:txBody>
      </p:sp>
      <p:sp>
        <p:nvSpPr>
          <p:cNvPr id="10" name="TextBox 9"/>
          <p:cNvSpPr txBox="1"/>
          <p:nvPr/>
        </p:nvSpPr>
        <p:spPr>
          <a:xfrm>
            <a:off x="1176867" y="2148649"/>
            <a:ext cx="7171266" cy="2031325"/>
          </a:xfrm>
          <a:prstGeom prst="rect">
            <a:avLst/>
          </a:prstGeom>
          <a:noFill/>
        </p:spPr>
        <p:txBody>
          <a:bodyPr wrap="square" rtlCol="0">
            <a:spAutoFit/>
          </a:bodyPr>
          <a:lstStyle/>
          <a:p>
            <a:pPr>
              <a:spcAft>
                <a:spcPts val="600"/>
              </a:spcAft>
            </a:pPr>
            <a:r>
              <a:rPr lang="en-GB" dirty="0" smtClean="0">
                <a:solidFill>
                  <a:srgbClr val="FFFFFF"/>
                </a:solidFill>
                <a:latin typeface="Arial"/>
                <a:cs typeface="Arial"/>
              </a:rPr>
              <a:t>This presentation </a:t>
            </a:r>
            <a:r>
              <a:rPr lang="en-GB" dirty="0">
                <a:solidFill>
                  <a:srgbClr val="FFFFFF"/>
                </a:solidFill>
                <a:latin typeface="Arial"/>
                <a:cs typeface="Arial"/>
              </a:rPr>
              <a:t>contains proprietary and confidential information. All data and information submitted to the receiving party is provided in reliance upon its consent not to use or disclose any information contained herein except in the context of its business dealings with </a:t>
            </a:r>
            <a:r>
              <a:rPr lang="en-GB" dirty="0" smtClean="0">
                <a:solidFill>
                  <a:srgbClr val="FFFFFF"/>
                </a:solidFill>
                <a:latin typeface="Arial"/>
                <a:cs typeface="Arial"/>
              </a:rPr>
              <a:t>MPI Solutions. </a:t>
            </a:r>
            <a:r>
              <a:rPr lang="en-GB" dirty="0">
                <a:solidFill>
                  <a:srgbClr val="FFFFFF"/>
                </a:solidFill>
                <a:latin typeface="Arial"/>
                <a:cs typeface="Arial"/>
              </a:rPr>
              <a:t>The recipient of this document agrees to inform present and future employees of receiving party who view or have access to its content of its confidential </a:t>
            </a:r>
            <a:r>
              <a:rPr lang="en-GB" dirty="0" smtClean="0">
                <a:solidFill>
                  <a:srgbClr val="FFFFFF"/>
                </a:solidFill>
                <a:latin typeface="Arial"/>
                <a:cs typeface="Arial"/>
              </a:rPr>
              <a:t>nature.</a:t>
            </a:r>
            <a:endParaRPr lang="en-GB" dirty="0">
              <a:solidFill>
                <a:srgbClr val="FFFFFF"/>
              </a:solidFill>
              <a:latin typeface="Arial"/>
              <a:cs typeface="Arial"/>
            </a:endParaRPr>
          </a:p>
        </p:txBody>
      </p:sp>
      <p:sp>
        <p:nvSpPr>
          <p:cNvPr id="6"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2</a:t>
            </a:r>
          </a:p>
        </p:txBody>
      </p:sp>
      <p:pic>
        <p:nvPicPr>
          <p:cNvPr id="8" name="Bild 7"/>
          <p:cNvPicPr>
            <a:picLocks noChangeAspect="1"/>
          </p:cNvPicPr>
          <p:nvPr/>
        </p:nvPicPr>
        <p:blipFill>
          <a:blip r:embed="rId3"/>
          <a:stretch>
            <a:fillRect/>
          </a:stretch>
        </p:blipFill>
        <p:spPr>
          <a:xfrm>
            <a:off x="180976" y="0"/>
            <a:ext cx="2219324" cy="691612"/>
          </a:xfrm>
          <a:prstGeom prst="rect">
            <a:avLst/>
          </a:prstGeom>
        </p:spPr>
      </p:pic>
      <p:sp>
        <p:nvSpPr>
          <p:cNvPr id="12"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8552724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20983"/>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a:t>
            </a:r>
          </a:p>
        </p:txBody>
      </p:sp>
      <p:sp>
        <p:nvSpPr>
          <p:cNvPr id="2" name="TextBox 1"/>
          <p:cNvSpPr txBox="1"/>
          <p:nvPr/>
        </p:nvSpPr>
        <p:spPr>
          <a:xfrm>
            <a:off x="306821" y="1983541"/>
            <a:ext cx="2706157" cy="307777"/>
          </a:xfrm>
          <a:prstGeom prst="rect">
            <a:avLst/>
          </a:prstGeom>
          <a:noFill/>
        </p:spPr>
        <p:txBody>
          <a:bodyPr wrap="square" rtlCol="0">
            <a:spAutoFit/>
          </a:bodyPr>
          <a:lstStyle/>
          <a:p>
            <a:r>
              <a:rPr lang="en-US" sz="1400" dirty="0" smtClean="0">
                <a:solidFill>
                  <a:srgbClr val="FFFFFF"/>
                </a:solidFill>
                <a:latin typeface="Arial"/>
                <a:cs typeface="Arial"/>
              </a:rPr>
              <a:t>Patented Ultrasonic Generator</a:t>
            </a:r>
            <a:endParaRPr lang="en-US" sz="1400" dirty="0">
              <a:solidFill>
                <a:srgbClr val="FFFFFF"/>
              </a:solidFill>
              <a:latin typeface="Arial"/>
              <a:cs typeface="Arial"/>
            </a:endParaRPr>
          </a:p>
        </p:txBody>
      </p:sp>
      <p:sp>
        <p:nvSpPr>
          <p:cNvPr id="9" name="TextBox 8"/>
          <p:cNvSpPr txBox="1"/>
          <p:nvPr/>
        </p:nvSpPr>
        <p:spPr>
          <a:xfrm>
            <a:off x="3412466" y="1977308"/>
            <a:ext cx="2574125" cy="307777"/>
          </a:xfrm>
          <a:prstGeom prst="rect">
            <a:avLst/>
          </a:prstGeom>
          <a:noFill/>
        </p:spPr>
        <p:txBody>
          <a:bodyPr wrap="square" rtlCol="0">
            <a:spAutoFit/>
          </a:bodyPr>
          <a:lstStyle/>
          <a:p>
            <a:r>
              <a:rPr lang="en-US" sz="1400" dirty="0" smtClean="0">
                <a:solidFill>
                  <a:srgbClr val="FFFFFF"/>
                </a:solidFill>
                <a:latin typeface="Arial"/>
                <a:cs typeface="Arial"/>
              </a:rPr>
              <a:t>Patented Transducer Design</a:t>
            </a:r>
            <a:endParaRPr lang="en-US" sz="1400" dirty="0">
              <a:solidFill>
                <a:srgbClr val="FFFFFF"/>
              </a:solidFill>
              <a:latin typeface="Arial"/>
              <a:cs typeface="Arial"/>
            </a:endParaRPr>
          </a:p>
        </p:txBody>
      </p:sp>
      <p:sp>
        <p:nvSpPr>
          <p:cNvPr id="12" name="TextBox 11"/>
          <p:cNvSpPr txBox="1"/>
          <p:nvPr/>
        </p:nvSpPr>
        <p:spPr>
          <a:xfrm>
            <a:off x="6237026" y="1977308"/>
            <a:ext cx="2394073" cy="307777"/>
          </a:xfrm>
          <a:prstGeom prst="rect">
            <a:avLst/>
          </a:prstGeom>
          <a:noFill/>
        </p:spPr>
        <p:txBody>
          <a:bodyPr wrap="square" rtlCol="0">
            <a:spAutoFit/>
          </a:bodyPr>
          <a:lstStyle/>
          <a:p>
            <a:r>
              <a:rPr lang="en-US" sz="1400" dirty="0" smtClean="0">
                <a:solidFill>
                  <a:srgbClr val="FFFFFF"/>
                </a:solidFill>
                <a:latin typeface="Arial"/>
                <a:cs typeface="Arial"/>
              </a:rPr>
              <a:t>New Improved Applications</a:t>
            </a:r>
            <a:endParaRPr lang="en-US" sz="1400" dirty="0">
              <a:solidFill>
                <a:srgbClr val="FFFFFF"/>
              </a:solidFill>
              <a:latin typeface="Arial"/>
              <a:cs typeface="Arial"/>
            </a:endParaRPr>
          </a:p>
        </p:txBody>
      </p:sp>
      <p:sp>
        <p:nvSpPr>
          <p:cNvPr id="14" name="TextBox 13"/>
          <p:cNvSpPr txBox="1"/>
          <p:nvPr/>
        </p:nvSpPr>
        <p:spPr>
          <a:xfrm>
            <a:off x="3012978" y="3065375"/>
            <a:ext cx="535213" cy="1015663"/>
          </a:xfrm>
          <a:prstGeom prst="rect">
            <a:avLst/>
          </a:prstGeom>
          <a:noFill/>
        </p:spPr>
        <p:txBody>
          <a:bodyPr wrap="square" rtlCol="0">
            <a:spAutoFit/>
          </a:bodyPr>
          <a:lstStyle/>
          <a:p>
            <a:r>
              <a:rPr lang="en-US" sz="6000" dirty="0" smtClean="0">
                <a:solidFill>
                  <a:srgbClr val="FFFFFF"/>
                </a:solidFill>
              </a:rPr>
              <a:t>+</a:t>
            </a:r>
            <a:endParaRPr lang="en-US" sz="6000" dirty="0">
              <a:solidFill>
                <a:srgbClr val="FFFFFF"/>
              </a:solidFill>
            </a:endParaRPr>
          </a:p>
        </p:txBody>
      </p:sp>
      <p:sp>
        <p:nvSpPr>
          <p:cNvPr id="15" name="TextBox 14"/>
          <p:cNvSpPr txBox="1"/>
          <p:nvPr/>
        </p:nvSpPr>
        <p:spPr>
          <a:xfrm>
            <a:off x="5568096" y="3065375"/>
            <a:ext cx="545496" cy="1015663"/>
          </a:xfrm>
          <a:prstGeom prst="rect">
            <a:avLst/>
          </a:prstGeom>
          <a:noFill/>
        </p:spPr>
        <p:txBody>
          <a:bodyPr wrap="square" rtlCol="0">
            <a:spAutoFit/>
          </a:bodyPr>
          <a:lstStyle/>
          <a:p>
            <a:r>
              <a:rPr lang="en-US" sz="6000" dirty="0">
                <a:solidFill>
                  <a:srgbClr val="FFFFFF"/>
                </a:solidFill>
              </a:rPr>
              <a:t>=</a:t>
            </a:r>
          </a:p>
        </p:txBody>
      </p:sp>
      <p:sp>
        <p:nvSpPr>
          <p:cNvPr id="16"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3</a:t>
            </a:r>
          </a:p>
        </p:txBody>
      </p:sp>
      <p:pic>
        <p:nvPicPr>
          <p:cNvPr id="17" name="Bild 16"/>
          <p:cNvPicPr>
            <a:picLocks noChangeAspect="1"/>
          </p:cNvPicPr>
          <p:nvPr/>
        </p:nvPicPr>
        <p:blipFill>
          <a:blip r:embed="rId2"/>
          <a:stretch>
            <a:fillRect/>
          </a:stretch>
        </p:blipFill>
        <p:spPr>
          <a:xfrm>
            <a:off x="180976" y="0"/>
            <a:ext cx="2219324" cy="691612"/>
          </a:xfrm>
          <a:prstGeom prst="rect">
            <a:avLst/>
          </a:prstGeom>
        </p:spPr>
      </p:pic>
      <p:pic>
        <p:nvPicPr>
          <p:cNvPr id="6" name="Bild 5"/>
          <p:cNvPicPr>
            <a:picLocks noChangeAspect="1"/>
          </p:cNvPicPr>
          <p:nvPr/>
        </p:nvPicPr>
        <p:blipFill>
          <a:blip r:embed="rId3"/>
          <a:stretch>
            <a:fillRect/>
          </a:stretch>
        </p:blipFill>
        <p:spPr>
          <a:xfrm>
            <a:off x="3716803" y="2735477"/>
            <a:ext cx="1837267" cy="2036021"/>
          </a:xfrm>
          <a:prstGeom prst="rect">
            <a:avLst/>
          </a:prstGeom>
        </p:spPr>
      </p:pic>
      <p:pic>
        <p:nvPicPr>
          <p:cNvPr id="8" name="Bild 7"/>
          <p:cNvPicPr>
            <a:picLocks noChangeAspect="1"/>
          </p:cNvPicPr>
          <p:nvPr/>
        </p:nvPicPr>
        <p:blipFill>
          <a:blip r:embed="rId4"/>
          <a:stretch>
            <a:fillRect/>
          </a:stretch>
        </p:blipFill>
        <p:spPr>
          <a:xfrm>
            <a:off x="6161741" y="2891543"/>
            <a:ext cx="2674256" cy="1286190"/>
          </a:xfrm>
          <a:prstGeom prst="rect">
            <a:avLst/>
          </a:prstGeom>
        </p:spPr>
      </p:pic>
      <p:pic>
        <p:nvPicPr>
          <p:cNvPr id="20" name="Bild 19"/>
          <p:cNvPicPr>
            <a:picLocks noChangeAspect="1"/>
          </p:cNvPicPr>
          <p:nvPr/>
        </p:nvPicPr>
        <p:blipFill>
          <a:blip r:embed="rId5"/>
          <a:stretch>
            <a:fillRect/>
          </a:stretch>
        </p:blipFill>
        <p:spPr>
          <a:xfrm>
            <a:off x="541200" y="2586743"/>
            <a:ext cx="2341033" cy="2074688"/>
          </a:xfrm>
          <a:prstGeom prst="rect">
            <a:avLst/>
          </a:prstGeom>
        </p:spPr>
      </p:pic>
      <p:sp>
        <p:nvSpPr>
          <p:cNvPr id="21"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660705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 (generator design)</a:t>
            </a:r>
          </a:p>
        </p:txBody>
      </p:sp>
      <p:sp>
        <p:nvSpPr>
          <p:cNvPr id="9" name="Rectangle 8"/>
          <p:cNvSpPr/>
          <p:nvPr/>
        </p:nvSpPr>
        <p:spPr>
          <a:xfrm>
            <a:off x="4303182" y="3863867"/>
            <a:ext cx="4146550" cy="1355436"/>
          </a:xfrm>
          <a:prstGeom prst="rect">
            <a:avLst/>
          </a:prstGeom>
        </p:spPr>
        <p:txBody>
          <a:bodyPr wrap="square">
            <a:spAutoFit/>
          </a:bodyPr>
          <a:lstStyle/>
          <a:p>
            <a:pPr>
              <a:lnSpc>
                <a:spcPct val="140000"/>
              </a:lnSpc>
            </a:pPr>
            <a:r>
              <a:rPr lang="en-GB" sz="1200" dirty="0" smtClean="0">
                <a:solidFill>
                  <a:srgbClr val="FFFFFF"/>
                </a:solidFill>
                <a:latin typeface="Arial" charset="0"/>
                <a:ea typeface="Arial" charset="0"/>
                <a:cs typeface="Arial" charset="0"/>
              </a:rPr>
              <a:t>MPI </a:t>
            </a:r>
            <a:r>
              <a:rPr lang="en-GB" sz="1200" dirty="0">
                <a:solidFill>
                  <a:srgbClr val="FFFFFF"/>
                </a:solidFill>
                <a:latin typeface="Arial" charset="0"/>
                <a:ea typeface="Arial" charset="0"/>
                <a:cs typeface="Arial" charset="0"/>
              </a:rPr>
              <a:t>has developed the patented m</a:t>
            </a:r>
            <a:r>
              <a:rPr lang="en-GB" sz="1200" dirty="0" smtClean="0">
                <a:solidFill>
                  <a:srgbClr val="FFFFFF"/>
                </a:solidFill>
                <a:latin typeface="Arial" charset="0"/>
                <a:ea typeface="Arial" charset="0"/>
                <a:cs typeface="Arial" charset="0"/>
              </a:rPr>
              <a:t>ulti-frequency</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multimode</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modulated</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sonic </a:t>
            </a:r>
            <a:r>
              <a:rPr lang="en-GB" sz="1200" dirty="0">
                <a:solidFill>
                  <a:srgbClr val="FFFFFF"/>
                </a:solidFill>
                <a:latin typeface="Arial" charset="0"/>
                <a:ea typeface="Arial" charset="0"/>
                <a:cs typeface="Arial" charset="0"/>
              </a:rPr>
              <a:t>&amp; </a:t>
            </a:r>
            <a:r>
              <a:rPr lang="en-GB" sz="1200" dirty="0" smtClean="0">
                <a:solidFill>
                  <a:srgbClr val="FFFFFF"/>
                </a:solidFill>
                <a:latin typeface="Arial" charset="0"/>
                <a:ea typeface="Arial" charset="0"/>
                <a:cs typeface="Arial" charset="0"/>
              </a:rPr>
              <a:t>ultrasonic </a:t>
            </a:r>
            <a:r>
              <a:rPr lang="en-GB" sz="1200" dirty="0">
                <a:solidFill>
                  <a:srgbClr val="FFFFFF"/>
                </a:solidFill>
                <a:latin typeface="Arial" charset="0"/>
                <a:ea typeface="Arial" charset="0"/>
                <a:cs typeface="Arial" charset="0"/>
              </a:rPr>
              <a:t>system (also known as MMM). </a:t>
            </a:r>
            <a:r>
              <a:rPr lang="en-GB" sz="1200" dirty="0" smtClean="0">
                <a:solidFill>
                  <a:srgbClr val="FFFFFF"/>
                </a:solidFill>
                <a:latin typeface="Arial" charset="0"/>
                <a:ea typeface="Arial" charset="0"/>
                <a:cs typeface="Arial" charset="0"/>
              </a:rPr>
              <a:t>The </a:t>
            </a:r>
            <a:r>
              <a:rPr lang="en-GB" sz="1200" dirty="0">
                <a:solidFill>
                  <a:srgbClr val="FFFFFF"/>
                </a:solidFill>
                <a:latin typeface="Arial" charset="0"/>
                <a:ea typeface="Arial" charset="0"/>
                <a:cs typeface="Arial" charset="0"/>
              </a:rPr>
              <a:t>system </a:t>
            </a:r>
            <a:r>
              <a:rPr lang="en-GB" sz="1200" dirty="0" smtClean="0">
                <a:solidFill>
                  <a:srgbClr val="FFFFFF"/>
                </a:solidFill>
                <a:latin typeface="Arial" charset="0"/>
                <a:ea typeface="Arial" charset="0"/>
                <a:cs typeface="Arial" charset="0"/>
              </a:rPr>
              <a:t>generator </a:t>
            </a:r>
            <a:r>
              <a:rPr lang="en-GB" sz="1200" dirty="0">
                <a:solidFill>
                  <a:srgbClr val="FFFFFF"/>
                </a:solidFill>
                <a:latin typeface="Arial" charset="0"/>
                <a:ea typeface="Arial" charset="0"/>
                <a:cs typeface="Arial" charset="0"/>
              </a:rPr>
              <a:t>represents a brand new approach in </a:t>
            </a:r>
            <a:r>
              <a:rPr lang="en-GB" sz="1200" dirty="0" smtClean="0">
                <a:solidFill>
                  <a:srgbClr val="FFFFFF"/>
                </a:solidFill>
                <a:latin typeface="Arial" charset="0"/>
                <a:ea typeface="Arial" charset="0"/>
                <a:cs typeface="Arial" charset="0"/>
              </a:rPr>
              <a:t>sonic </a:t>
            </a:r>
            <a:r>
              <a:rPr lang="en-GB" sz="1200" dirty="0">
                <a:solidFill>
                  <a:srgbClr val="FFFFFF"/>
                </a:solidFill>
                <a:latin typeface="Arial" charset="0"/>
                <a:ea typeface="Arial" charset="0"/>
                <a:cs typeface="Arial" charset="0"/>
              </a:rPr>
              <a:t>and </a:t>
            </a:r>
            <a:r>
              <a:rPr lang="en-GB" sz="1200" dirty="0" smtClean="0">
                <a:solidFill>
                  <a:srgbClr val="FFFFFF"/>
                </a:solidFill>
                <a:latin typeface="Arial" charset="0"/>
                <a:ea typeface="Arial" charset="0"/>
                <a:cs typeface="Arial" charset="0"/>
              </a:rPr>
              <a:t>ultrasonic </a:t>
            </a:r>
            <a:r>
              <a:rPr lang="en-GB" sz="1200" dirty="0">
                <a:solidFill>
                  <a:srgbClr val="FFFFFF"/>
                </a:solidFill>
                <a:latin typeface="Arial" charset="0"/>
                <a:ea typeface="Arial" charset="0"/>
                <a:cs typeface="Arial" charset="0"/>
              </a:rPr>
              <a:t>power supplies and equipment</a:t>
            </a:r>
            <a:r>
              <a:rPr lang="en-GB" sz="1200" dirty="0" smtClean="0">
                <a:solidFill>
                  <a:srgbClr val="FFFFFF"/>
                </a:solidFill>
                <a:latin typeface="Arial" charset="0"/>
                <a:ea typeface="Arial" charset="0"/>
                <a:cs typeface="Arial" charset="0"/>
              </a:rPr>
              <a:t>.</a:t>
            </a:r>
            <a:endParaRPr lang="en-GB" sz="1200" dirty="0">
              <a:solidFill>
                <a:srgbClr val="FFFFFF"/>
              </a:solidFill>
              <a:latin typeface="Arial" charset="0"/>
              <a:ea typeface="Arial" charset="0"/>
              <a:cs typeface="Arial" charset="0"/>
            </a:endParaRPr>
          </a:p>
        </p:txBody>
      </p:sp>
      <p:sp>
        <p:nvSpPr>
          <p:cNvPr id="10"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4</a:t>
            </a:r>
          </a:p>
        </p:txBody>
      </p:sp>
      <p:pic>
        <p:nvPicPr>
          <p:cNvPr id="12" name="Bild 11"/>
          <p:cNvPicPr>
            <a:picLocks noChangeAspect="1"/>
          </p:cNvPicPr>
          <p:nvPr/>
        </p:nvPicPr>
        <p:blipFill>
          <a:blip r:embed="rId2"/>
          <a:stretch>
            <a:fillRect/>
          </a:stretch>
        </p:blipFill>
        <p:spPr>
          <a:xfrm>
            <a:off x="180976" y="0"/>
            <a:ext cx="2219324" cy="691612"/>
          </a:xfrm>
          <a:prstGeom prst="rect">
            <a:avLst/>
          </a:prstGeom>
        </p:spPr>
      </p:pic>
      <p:pic>
        <p:nvPicPr>
          <p:cNvPr id="6" name="Bild 5"/>
          <p:cNvPicPr>
            <a:picLocks noChangeAspect="1"/>
          </p:cNvPicPr>
          <p:nvPr/>
        </p:nvPicPr>
        <p:blipFill>
          <a:blip r:embed="rId3"/>
          <a:stretch>
            <a:fillRect/>
          </a:stretch>
        </p:blipFill>
        <p:spPr>
          <a:xfrm>
            <a:off x="799043" y="1742062"/>
            <a:ext cx="3228976" cy="1827072"/>
          </a:xfrm>
          <a:prstGeom prst="rect">
            <a:avLst/>
          </a:prstGeom>
        </p:spPr>
      </p:pic>
      <p:pic>
        <p:nvPicPr>
          <p:cNvPr id="8" name="Bild 7"/>
          <p:cNvPicPr>
            <a:picLocks noChangeAspect="1"/>
          </p:cNvPicPr>
          <p:nvPr/>
        </p:nvPicPr>
        <p:blipFill>
          <a:blip r:embed="rId4"/>
          <a:stretch>
            <a:fillRect/>
          </a:stretch>
        </p:blipFill>
        <p:spPr>
          <a:xfrm>
            <a:off x="799043" y="3733765"/>
            <a:ext cx="3228976" cy="1815581"/>
          </a:xfrm>
          <a:prstGeom prst="rect">
            <a:avLst/>
          </a:prstGeom>
        </p:spPr>
      </p:pic>
      <p:pic>
        <p:nvPicPr>
          <p:cNvPr id="16" name="Bild 15"/>
          <p:cNvPicPr>
            <a:picLocks noChangeAspect="1"/>
          </p:cNvPicPr>
          <p:nvPr/>
        </p:nvPicPr>
        <p:blipFill>
          <a:blip r:embed="rId5"/>
          <a:stretch>
            <a:fillRect/>
          </a:stretch>
        </p:blipFill>
        <p:spPr>
          <a:xfrm>
            <a:off x="4301065" y="1734613"/>
            <a:ext cx="4148667" cy="1909121"/>
          </a:xfrm>
          <a:prstGeom prst="rect">
            <a:avLst/>
          </a:prstGeom>
        </p:spPr>
      </p:pic>
      <p:sp>
        <p:nvSpPr>
          <p:cNvPr id="14"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469960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 (customized transducer design)</a:t>
            </a:r>
          </a:p>
        </p:txBody>
      </p:sp>
      <p:sp>
        <p:nvSpPr>
          <p:cNvPr id="9" name="Rectangle 8"/>
          <p:cNvSpPr/>
          <p:nvPr/>
        </p:nvSpPr>
        <p:spPr>
          <a:xfrm>
            <a:off x="5098051" y="3445884"/>
            <a:ext cx="3782484" cy="1747851"/>
          </a:xfrm>
          <a:prstGeom prst="rect">
            <a:avLst/>
          </a:prstGeom>
        </p:spPr>
        <p:txBody>
          <a:bodyPr wrap="square">
            <a:spAutoFit/>
          </a:bodyPr>
          <a:lstStyle/>
          <a:p>
            <a:pPr>
              <a:lnSpc>
                <a:spcPct val="130000"/>
              </a:lnSpc>
            </a:pPr>
            <a:r>
              <a:rPr lang="en-GB" sz="1200" dirty="0" smtClean="0">
                <a:solidFill>
                  <a:srgbClr val="FFFFFF"/>
                </a:solidFill>
                <a:latin typeface="Arial" charset="0"/>
                <a:ea typeface="Arial" charset="0"/>
                <a:cs typeface="Arial" charset="0"/>
              </a:rPr>
              <a:t>The unique MPI transducer is custom designed according to its application and is coupled according to patented methods. This, when applied in combination with the MMM generator, results in solutions giving rise to a vast expansion of possible applications and a vast improvement in its effectiveness. </a:t>
            </a:r>
          </a:p>
        </p:txBody>
      </p:sp>
      <p:pic>
        <p:nvPicPr>
          <p:cNvPr id="10" name="Bild 9"/>
          <p:cNvPicPr>
            <a:picLocks noChangeAspect="1"/>
          </p:cNvPicPr>
          <p:nvPr/>
        </p:nvPicPr>
        <p:blipFill>
          <a:blip r:embed="rId2"/>
          <a:stretch>
            <a:fillRect/>
          </a:stretch>
        </p:blipFill>
        <p:spPr>
          <a:xfrm>
            <a:off x="349292" y="1809213"/>
            <a:ext cx="3583535" cy="2530872"/>
          </a:xfrm>
          <a:prstGeom prst="rect">
            <a:avLst/>
          </a:prstGeom>
        </p:spPr>
      </p:pic>
      <p:sp>
        <p:nvSpPr>
          <p:cNvPr id="11"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5</a:t>
            </a:r>
          </a:p>
        </p:txBody>
      </p:sp>
      <p:pic>
        <p:nvPicPr>
          <p:cNvPr id="12" name="Bild 11"/>
          <p:cNvPicPr>
            <a:picLocks noChangeAspect="1"/>
          </p:cNvPicPr>
          <p:nvPr/>
        </p:nvPicPr>
        <p:blipFill>
          <a:blip r:embed="rId3"/>
          <a:stretch>
            <a:fillRect/>
          </a:stretch>
        </p:blipFill>
        <p:spPr>
          <a:xfrm>
            <a:off x="180976" y="0"/>
            <a:ext cx="2219324" cy="691612"/>
          </a:xfrm>
          <a:prstGeom prst="rect">
            <a:avLst/>
          </a:prstGeom>
        </p:spPr>
      </p:pic>
      <p:pic>
        <p:nvPicPr>
          <p:cNvPr id="8" name="Bild 7"/>
          <p:cNvPicPr>
            <a:picLocks noChangeAspect="1"/>
          </p:cNvPicPr>
          <p:nvPr/>
        </p:nvPicPr>
        <p:blipFill>
          <a:blip r:embed="rId4"/>
          <a:stretch>
            <a:fillRect/>
          </a:stretch>
        </p:blipFill>
        <p:spPr>
          <a:xfrm>
            <a:off x="2230967" y="3445884"/>
            <a:ext cx="2603500" cy="2058392"/>
          </a:xfrm>
          <a:prstGeom prst="rect">
            <a:avLst/>
          </a:prstGeom>
        </p:spPr>
      </p:pic>
      <p:pic>
        <p:nvPicPr>
          <p:cNvPr id="6" name="Picture 5"/>
          <p:cNvPicPr>
            <a:picLocks noChangeAspect="1"/>
          </p:cNvPicPr>
          <p:nvPr/>
        </p:nvPicPr>
        <p:blipFill>
          <a:blip r:embed="rId5"/>
          <a:stretch>
            <a:fillRect/>
          </a:stretch>
        </p:blipFill>
        <p:spPr>
          <a:xfrm>
            <a:off x="3611493" y="1809213"/>
            <a:ext cx="1809438" cy="1507865"/>
          </a:xfrm>
          <a:prstGeom prst="rect">
            <a:avLst/>
          </a:prstGeom>
        </p:spPr>
      </p:pic>
      <p:pic>
        <p:nvPicPr>
          <p:cNvPr id="2" name="Bild 1"/>
          <p:cNvPicPr>
            <a:picLocks noChangeAspect="1"/>
          </p:cNvPicPr>
          <p:nvPr/>
        </p:nvPicPr>
        <p:blipFill>
          <a:blip r:embed="rId6"/>
          <a:stretch>
            <a:fillRect/>
          </a:stretch>
        </p:blipFill>
        <p:spPr>
          <a:xfrm>
            <a:off x="5969000" y="1685149"/>
            <a:ext cx="2067157" cy="1699662"/>
          </a:xfrm>
          <a:prstGeom prst="rect">
            <a:avLst/>
          </a:prstGeom>
        </p:spPr>
      </p:pic>
      <p:sp>
        <p:nvSpPr>
          <p:cNvPr id="15"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7921277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4" name="TextBox 3"/>
          <p:cNvSpPr txBox="1"/>
          <p:nvPr/>
        </p:nvSpPr>
        <p:spPr>
          <a:xfrm>
            <a:off x="247709" y="1469878"/>
            <a:ext cx="4387291" cy="4001095"/>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Fish Farming devices are normally situated at sea and in Norway alone there are 40,000 such enclosures, each one having a product value of several million Euros. </a:t>
            </a:r>
            <a:r>
              <a:rPr lang="en-GB" sz="1200" dirty="0" smtClean="0">
                <a:solidFill>
                  <a:srgbClr val="FFFFFF"/>
                </a:solidFill>
                <a:latin typeface="Arial" charset="0"/>
                <a:ea typeface="Arial" charset="0"/>
                <a:cs typeface="Arial" charset="0"/>
              </a:rPr>
              <a:t>There are many unsolved problems of disease, fouling of nets and enclosures and of pollution in this industry . All existing cleaning methods </a:t>
            </a:r>
            <a:r>
              <a:rPr lang="en-GB" sz="1200" dirty="0">
                <a:solidFill>
                  <a:srgbClr val="FFFFFF"/>
                </a:solidFill>
                <a:latin typeface="Arial" charset="0"/>
                <a:ea typeface="Arial" charset="0"/>
                <a:cs typeface="Arial" charset="0"/>
              </a:rPr>
              <a:t>and systems </a:t>
            </a:r>
            <a:r>
              <a:rPr lang="en-GB" sz="1200" dirty="0" smtClean="0">
                <a:solidFill>
                  <a:srgbClr val="FFFFFF"/>
                </a:solidFill>
                <a:latin typeface="Arial" charset="0"/>
                <a:ea typeface="Arial" charset="0"/>
                <a:cs typeface="Arial" charset="0"/>
              </a:rPr>
              <a:t>are very limited. </a:t>
            </a:r>
          </a:p>
          <a:p>
            <a:endParaRPr lang="en-GB" sz="1200" dirty="0">
              <a:solidFill>
                <a:srgbClr val="FFFFFF"/>
              </a:solidFill>
              <a:latin typeface="Arial" charset="0"/>
              <a:ea typeface="Arial" charset="0"/>
              <a:cs typeface="Arial" charset="0"/>
            </a:endParaRPr>
          </a:p>
          <a:p>
            <a:r>
              <a:rPr lang="en-GB" sz="1200" dirty="0" smtClean="0">
                <a:solidFill>
                  <a:srgbClr val="FFFFFF"/>
                </a:solidFill>
                <a:latin typeface="Arial" charset="0"/>
                <a:ea typeface="Arial" charset="0"/>
                <a:cs typeface="Arial" charset="0"/>
              </a:rPr>
              <a:t>MPI </a:t>
            </a:r>
            <a:r>
              <a:rPr lang="en-GB" sz="1200" dirty="0" smtClean="0">
                <a:solidFill>
                  <a:srgbClr val="FFFFFF"/>
                </a:solidFill>
                <a:latin typeface="Arial" charset="0"/>
                <a:ea typeface="Arial" charset="0"/>
                <a:cs typeface="Arial" charset="0"/>
              </a:rPr>
              <a:t>Solutions has </a:t>
            </a:r>
            <a:r>
              <a:rPr lang="en-GB" sz="1200" dirty="0" smtClean="0">
                <a:solidFill>
                  <a:srgbClr val="FFFFFF"/>
                </a:solidFill>
                <a:latin typeface="Arial" charset="0"/>
                <a:ea typeface="Arial" charset="0"/>
                <a:cs typeface="Arial" charset="0"/>
              </a:rPr>
              <a:t>developed a ground-breaking solution.</a:t>
            </a:r>
          </a:p>
          <a:p>
            <a:endParaRPr lang="en-GB" sz="1200" dirty="0">
              <a:solidFill>
                <a:srgbClr val="FFFFFF"/>
              </a:solidFill>
              <a:latin typeface="Arial" charset="0"/>
              <a:ea typeface="Arial" charset="0"/>
              <a:cs typeface="Arial" charset="0"/>
            </a:endParaRPr>
          </a:p>
          <a:p>
            <a:r>
              <a:rPr lang="en-GB" sz="1200" b="1" dirty="0">
                <a:solidFill>
                  <a:srgbClr val="FFFFFF"/>
                </a:solidFill>
                <a:latin typeface="Arial" charset="0"/>
                <a:ea typeface="Arial" charset="0"/>
                <a:cs typeface="Arial" charset="0"/>
              </a:rPr>
              <a:t>Ongoing</a:t>
            </a:r>
            <a:r>
              <a:rPr lang="en-GB" sz="1200" b="1" dirty="0" smtClean="0">
                <a:solidFill>
                  <a:srgbClr val="FFFFFF"/>
                </a:solidFill>
                <a:latin typeface="Arial" charset="0"/>
                <a:ea typeface="Arial" charset="0"/>
                <a:cs typeface="Arial" charset="0"/>
              </a:rPr>
              <a:t>:</a:t>
            </a:r>
          </a:p>
          <a:p>
            <a:endParaRPr lang="en-GB" sz="1200" b="1" dirty="0">
              <a:solidFill>
                <a:srgbClr val="FFFFFF"/>
              </a:solidFill>
              <a:latin typeface="Arial" charset="0"/>
              <a:ea typeface="Arial" charset="0"/>
              <a:cs typeface="Arial" charset="0"/>
            </a:endParaRPr>
          </a:p>
          <a:p>
            <a:pPr marL="171450" lvl="0" indent="-171450">
              <a:buFontTx/>
              <a:buChar char="-"/>
            </a:pPr>
            <a:r>
              <a:rPr lang="en-GB" sz="1200" dirty="0" smtClean="0">
                <a:solidFill>
                  <a:srgbClr val="FFFFFF"/>
                </a:solidFill>
                <a:latin typeface="Arial" charset="0"/>
                <a:ea typeface="Arial" charset="0"/>
                <a:cs typeface="Arial" charset="0"/>
              </a:rPr>
              <a:t>Basis Patent Applications</a:t>
            </a:r>
          </a:p>
          <a:p>
            <a:pPr marL="171450" lvl="0" indent="-171450">
              <a:buFontTx/>
              <a:buChar char="-"/>
            </a:pPr>
            <a:r>
              <a:rPr lang="en-GB" sz="1200" dirty="0" smtClean="0">
                <a:solidFill>
                  <a:srgbClr val="FFFFFF"/>
                </a:solidFill>
                <a:latin typeface="Arial" charset="0"/>
                <a:ea typeface="Arial" charset="0"/>
                <a:cs typeface="Arial" charset="0"/>
              </a:rPr>
              <a:t>Preparing of collaboration (JV) with negotiation</a:t>
            </a:r>
          </a:p>
          <a:p>
            <a:pPr marL="171450" lvl="0" indent="-171450">
              <a:buFontTx/>
              <a:buChar char="-"/>
            </a:pPr>
            <a:r>
              <a:rPr lang="en-GB" sz="1200" dirty="0" smtClean="0">
                <a:solidFill>
                  <a:srgbClr val="FFFFFF"/>
                </a:solidFill>
                <a:latin typeface="Arial" charset="0"/>
                <a:ea typeface="Arial" charset="0"/>
                <a:cs typeface="Arial" charset="0"/>
              </a:rPr>
              <a:t>Preparing of the feasibility phase (I) </a:t>
            </a:r>
            <a:r>
              <a:rPr lang="en-GB" sz="1200" dirty="0" smtClean="0">
                <a:solidFill>
                  <a:srgbClr val="FFFFFF"/>
                </a:solidFill>
                <a:latin typeface="Arial" charset="0"/>
                <a:ea typeface="Arial" charset="0"/>
                <a:cs typeface="Arial" charset="0"/>
              </a:rPr>
              <a:t> </a:t>
            </a:r>
          </a:p>
          <a:p>
            <a:pPr marL="171450" lvl="0" indent="-171450">
              <a:buFontTx/>
              <a:buChar char="-"/>
            </a:pPr>
            <a:r>
              <a:rPr lang="en-GB" sz="1200" dirty="0" smtClean="0">
                <a:solidFill>
                  <a:srgbClr val="FFFFFF"/>
                </a:solidFill>
                <a:latin typeface="Arial" charset="0"/>
                <a:ea typeface="Arial" charset="0"/>
                <a:cs typeface="Arial" charset="0"/>
              </a:rPr>
              <a:t>Collaboration </a:t>
            </a:r>
            <a:r>
              <a:rPr lang="en-GB" sz="1200" dirty="0" smtClean="0">
                <a:solidFill>
                  <a:srgbClr val="FFFFFF"/>
                </a:solidFill>
                <a:latin typeface="Arial" charset="0"/>
                <a:ea typeface="Arial" charset="0"/>
                <a:cs typeface="Arial" charset="0"/>
              </a:rPr>
              <a:t>with </a:t>
            </a:r>
            <a:r>
              <a:rPr lang="en-GB" sz="1200" dirty="0">
                <a:solidFill>
                  <a:srgbClr val="FFFFFF"/>
                </a:solidFill>
                <a:latin typeface="Arial" charset="0"/>
                <a:ea typeface="Arial" charset="0"/>
                <a:cs typeface="Arial" charset="0"/>
              </a:rPr>
              <a:t>Norwegian based Fish Farm </a:t>
            </a:r>
            <a:r>
              <a:rPr lang="en-GB" sz="1200" dirty="0" smtClean="0">
                <a:solidFill>
                  <a:srgbClr val="FFFFFF"/>
                </a:solidFill>
                <a:latin typeface="Arial" charset="0"/>
                <a:ea typeface="Arial" charset="0"/>
                <a:cs typeface="Arial" charset="0"/>
              </a:rPr>
              <a:t>supplier</a:t>
            </a:r>
            <a:endParaRPr lang="en-GB" sz="1200" dirty="0">
              <a:solidFill>
                <a:srgbClr val="FFFFFF"/>
              </a:solidFill>
              <a:latin typeface="Arial" charset="0"/>
              <a:ea typeface="Arial" charset="0"/>
              <a:cs typeface="Arial" charset="0"/>
            </a:endParaRPr>
          </a:p>
          <a:p>
            <a:pPr marL="171450" lvl="0" indent="-171450">
              <a:buFontTx/>
              <a:buChar char="-"/>
            </a:pPr>
            <a:r>
              <a:rPr lang="en-GB" sz="1200" dirty="0" smtClean="0">
                <a:solidFill>
                  <a:srgbClr val="FFFFFF"/>
                </a:solidFill>
                <a:latin typeface="Arial" charset="0"/>
                <a:ea typeface="Arial" charset="0"/>
                <a:cs typeface="Arial" charset="0"/>
              </a:rPr>
              <a:t>Collaboration </a:t>
            </a:r>
            <a:r>
              <a:rPr lang="en-GB" sz="1200" dirty="0" smtClean="0">
                <a:solidFill>
                  <a:srgbClr val="FFFFFF"/>
                </a:solidFill>
                <a:latin typeface="Arial" charset="0"/>
                <a:ea typeface="Arial" charset="0"/>
                <a:cs typeface="Arial" charset="0"/>
              </a:rPr>
              <a:t>with Norwegian Research </a:t>
            </a:r>
            <a:r>
              <a:rPr lang="en-GB" sz="1200" dirty="0" smtClean="0">
                <a:solidFill>
                  <a:srgbClr val="FFFFFF"/>
                </a:solidFill>
                <a:latin typeface="Arial" charset="0"/>
                <a:ea typeface="Arial" charset="0"/>
                <a:cs typeface="Arial" charset="0"/>
              </a:rPr>
              <a:t>Council</a:t>
            </a:r>
          </a:p>
          <a:p>
            <a:pPr marL="171450" lvl="0" indent="-171450">
              <a:buFontTx/>
              <a:buChar char="-"/>
            </a:pPr>
            <a:r>
              <a:rPr lang="en-GB" sz="1200" dirty="0" smtClean="0">
                <a:solidFill>
                  <a:srgbClr val="FFFFFF"/>
                </a:solidFill>
                <a:latin typeface="Arial" charset="0"/>
                <a:ea typeface="Arial" charset="0"/>
                <a:cs typeface="Arial" charset="0"/>
              </a:rPr>
              <a:t>Collaboration </a:t>
            </a:r>
            <a:r>
              <a:rPr lang="en-GB" sz="1200" dirty="0" smtClean="0">
                <a:solidFill>
                  <a:srgbClr val="FFFFFF"/>
                </a:solidFill>
                <a:latin typeface="Arial" charset="0"/>
                <a:ea typeface="Arial" charset="0"/>
                <a:cs typeface="Arial" charset="0"/>
              </a:rPr>
              <a:t>with SINTEF R&amp;D, Norway</a:t>
            </a:r>
          </a:p>
          <a:p>
            <a:endParaRPr lang="en-GB" i="1" dirty="0"/>
          </a:p>
          <a:p>
            <a:endParaRPr lang="en-GB" sz="1400" dirty="0">
              <a:solidFill>
                <a:srgbClr val="FF0000"/>
              </a:solidFill>
              <a:latin typeface="Arial" charset="0"/>
              <a:ea typeface="Arial" charset="0"/>
              <a:cs typeface="Arial" charset="0"/>
            </a:endParaRPr>
          </a:p>
          <a:p>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6</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5" name="Bild 4"/>
          <p:cNvPicPr>
            <a:picLocks noChangeAspect="1"/>
          </p:cNvPicPr>
          <p:nvPr/>
        </p:nvPicPr>
        <p:blipFill>
          <a:blip r:embed="rId3"/>
          <a:stretch>
            <a:fillRect/>
          </a:stretch>
        </p:blipFill>
        <p:spPr>
          <a:xfrm>
            <a:off x="4887942" y="1412206"/>
            <a:ext cx="3853182" cy="3877711"/>
          </a:xfrm>
          <a:prstGeom prst="rect">
            <a:avLst/>
          </a:prstGeom>
        </p:spPr>
      </p:pic>
      <p:sp>
        <p:nvSpPr>
          <p:cNvPr id="10"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7034963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2" name="Gerade Verbindung 361"/>
          <p:cNvCxnSpPr>
            <a:stCxn id="53" idx="1"/>
            <a:endCxn id="361" idx="1"/>
          </p:cNvCxnSpPr>
          <p:nvPr/>
        </p:nvCxnSpPr>
        <p:spPr>
          <a:xfrm>
            <a:off x="2985403" y="2501933"/>
            <a:ext cx="3957310" cy="1172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3" name="Gerade Verbindung 362"/>
          <p:cNvCxnSpPr>
            <a:endCxn id="361" idx="1"/>
          </p:cNvCxnSpPr>
          <p:nvPr/>
        </p:nvCxnSpPr>
        <p:spPr>
          <a:xfrm flipV="1">
            <a:off x="2985106" y="2619170"/>
            <a:ext cx="3957607" cy="2249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4" name="Gerade Verbindung 363"/>
          <p:cNvCxnSpPr>
            <a:endCxn id="361" idx="1"/>
          </p:cNvCxnSpPr>
          <p:nvPr/>
        </p:nvCxnSpPr>
        <p:spPr>
          <a:xfrm flipV="1">
            <a:off x="2985403" y="2619170"/>
            <a:ext cx="3957310" cy="561564"/>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5" name="Gerade Verbindung 364"/>
          <p:cNvCxnSpPr/>
          <p:nvPr/>
        </p:nvCxnSpPr>
        <p:spPr>
          <a:xfrm flipV="1">
            <a:off x="2956958" y="2619170"/>
            <a:ext cx="3970297" cy="90643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6" name="Gerade Verbindung 365"/>
          <p:cNvCxnSpPr/>
          <p:nvPr/>
        </p:nvCxnSpPr>
        <p:spPr>
          <a:xfrm flipV="1">
            <a:off x="2956958" y="2619170"/>
            <a:ext cx="3970297" cy="12519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7" name="Gerade Verbindung 366"/>
          <p:cNvCxnSpPr/>
          <p:nvPr/>
        </p:nvCxnSpPr>
        <p:spPr>
          <a:xfrm flipV="1">
            <a:off x="2985106" y="2619170"/>
            <a:ext cx="3924012" cy="159744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8" name="Gerade Verbindung 367"/>
          <p:cNvCxnSpPr>
            <a:endCxn id="361" idx="1"/>
          </p:cNvCxnSpPr>
          <p:nvPr/>
        </p:nvCxnSpPr>
        <p:spPr>
          <a:xfrm flipV="1">
            <a:off x="3013319" y="2619170"/>
            <a:ext cx="3929394" cy="190985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9" name="Gerade Verbindung 368"/>
          <p:cNvCxnSpPr>
            <a:endCxn id="361" idx="1"/>
          </p:cNvCxnSpPr>
          <p:nvPr/>
        </p:nvCxnSpPr>
        <p:spPr>
          <a:xfrm flipV="1">
            <a:off x="2956958" y="2619170"/>
            <a:ext cx="3985755" cy="2280454"/>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Optical Vibration Characterization of Transducer</a:t>
            </a:r>
            <a:endParaRPr lang="en-US" sz="2000" dirty="0" smtClean="0">
              <a:solidFill>
                <a:srgbClr val="FFFFFF"/>
              </a:solidFill>
              <a:latin typeface="Arial Black"/>
              <a:cs typeface="Arial Black"/>
            </a:endParaRPr>
          </a:p>
        </p:txBody>
      </p:sp>
      <p:sp>
        <p:nvSpPr>
          <p:cNvPr id="4" name="TextBox 3"/>
          <p:cNvSpPr txBox="1"/>
          <p:nvPr/>
        </p:nvSpPr>
        <p:spPr>
          <a:xfrm>
            <a:off x="1254117" y="1500391"/>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A</a:t>
            </a:r>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8</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cxnSp>
        <p:nvCxnSpPr>
          <p:cNvPr id="18" name="Gerade Verbindung 17"/>
          <p:cNvCxnSpPr/>
          <p:nvPr/>
        </p:nvCxnSpPr>
        <p:spPr>
          <a:xfrm flipH="1">
            <a:off x="2926935" y="1954245"/>
            <a:ext cx="30023" cy="3284986"/>
          </a:xfrm>
          <a:prstGeom prst="line">
            <a:avLst/>
          </a:prstGeom>
          <a:ln w="571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hteck 18"/>
          <p:cNvSpPr/>
          <p:nvPr/>
        </p:nvSpPr>
        <p:spPr>
          <a:xfrm>
            <a:off x="2431545" y="2020946"/>
            <a:ext cx="710739" cy="168711"/>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 name="Rechteck 19"/>
          <p:cNvSpPr/>
          <p:nvPr/>
        </p:nvSpPr>
        <p:spPr>
          <a:xfrm>
            <a:off x="1928500" y="1954245"/>
            <a:ext cx="750888" cy="301827"/>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 name="Trapez 20"/>
          <p:cNvSpPr/>
          <p:nvPr/>
        </p:nvSpPr>
        <p:spPr>
          <a:xfrm rot="16200000">
            <a:off x="1691345" y="2018915"/>
            <a:ext cx="301826" cy="172485"/>
          </a:xfrm>
          <a:prstGeom prst="trapezoid">
            <a:avLst>
              <a:gd name="adj" fmla="val 34738"/>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Pfeil nach links und rechts 21"/>
          <p:cNvSpPr/>
          <p:nvPr/>
        </p:nvSpPr>
        <p:spPr>
          <a:xfrm>
            <a:off x="2811729" y="2057400"/>
            <a:ext cx="255495" cy="80824"/>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accent1">
                  <a:lumMod val="40000"/>
                  <a:lumOff val="60000"/>
                </a:schemeClr>
              </a:solidFill>
            </a:endParaRPr>
          </a:p>
        </p:txBody>
      </p:sp>
      <p:grpSp>
        <p:nvGrpSpPr>
          <p:cNvPr id="23" name="Gruppierung 22"/>
          <p:cNvGrpSpPr/>
          <p:nvPr/>
        </p:nvGrpSpPr>
        <p:grpSpPr>
          <a:xfrm>
            <a:off x="2985106" y="2219046"/>
            <a:ext cx="424082" cy="969896"/>
            <a:chOff x="5549727" y="1281191"/>
            <a:chExt cx="664376" cy="1552092"/>
          </a:xfrm>
        </p:grpSpPr>
        <p:sp>
          <p:nvSpPr>
            <p:cNvPr id="50" name="Pfeil nach rechts 49"/>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1" name="Pfeil nach rechts 50"/>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2" name="Pfeil nach rechts 51"/>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3" name="Pfeil nach rechts 52"/>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4" name="Pfeil nach rechts 53"/>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5" name="Pfeil nach rechts 54"/>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6" name="Pfeil nach rechts 55"/>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7" name="Pfeil nach rechts 56"/>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8" name="Pfeil nach rechts 57"/>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9" name="Pfeil nach rechts 58"/>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0" name="Pfeil nach rechts 59"/>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1" name="Pfeil nach rechts 60"/>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 name="Gruppierung 23"/>
          <p:cNvGrpSpPr/>
          <p:nvPr/>
        </p:nvGrpSpPr>
        <p:grpSpPr>
          <a:xfrm>
            <a:off x="2969648" y="4143853"/>
            <a:ext cx="424082" cy="969896"/>
            <a:chOff x="5549727" y="1281191"/>
            <a:chExt cx="664376" cy="1552092"/>
          </a:xfrm>
        </p:grpSpPr>
        <p:sp>
          <p:nvSpPr>
            <p:cNvPr id="38" name="Pfeil nach rechts 37"/>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9" name="Pfeil nach rechts 38"/>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0" name="Pfeil nach rechts 39"/>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1" name="Pfeil nach rechts 40"/>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2" name="Pfeil nach rechts 41"/>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3" name="Pfeil nach rechts 42"/>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4" name="Pfeil nach rechts 43"/>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5" name="Pfeil nach rechts 44"/>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6" name="Pfeil nach rechts 45"/>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7" name="Pfeil nach rechts 46"/>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8" name="Pfeil nach rechts 47"/>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9" name="Pfeil nach rechts 48"/>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5" name="Gruppierung 24"/>
          <p:cNvGrpSpPr/>
          <p:nvPr/>
        </p:nvGrpSpPr>
        <p:grpSpPr>
          <a:xfrm rot="10800000">
            <a:off x="2475988" y="3180734"/>
            <a:ext cx="424082" cy="969896"/>
            <a:chOff x="5549727" y="1281191"/>
            <a:chExt cx="664376" cy="1552092"/>
          </a:xfrm>
        </p:grpSpPr>
        <p:sp>
          <p:nvSpPr>
            <p:cNvPr id="26" name="Pfeil nach rechts 25"/>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 name="Pfeil nach rechts 26"/>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 name="Pfeil nach rechts 27"/>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 name="Pfeil nach rechts 28"/>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 name="Pfeil nach rechts 29"/>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 name="Pfeil nach rechts 30"/>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 name="Pfeil nach rechts 31"/>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 name="Pfeil nach rechts 32"/>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 name="Pfeil nach rechts 33"/>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 name="Pfeil nach rechts 34"/>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6" name="Pfeil nach rechts 35"/>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7" name="Pfeil nach rechts 36"/>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sp>
        <p:nvSpPr>
          <p:cNvPr id="63" name="TextBox 3"/>
          <p:cNvSpPr txBox="1"/>
          <p:nvPr/>
        </p:nvSpPr>
        <p:spPr>
          <a:xfrm>
            <a:off x="2985403" y="1421582"/>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B</a:t>
            </a:r>
            <a:endParaRPr lang="en-US" dirty="0"/>
          </a:p>
        </p:txBody>
      </p:sp>
      <p:cxnSp>
        <p:nvCxnSpPr>
          <p:cNvPr id="6" name="Gerade Verbindung 5"/>
          <p:cNvCxnSpPr>
            <a:stCxn id="4" idx="2"/>
          </p:cNvCxnSpPr>
          <p:nvPr/>
        </p:nvCxnSpPr>
        <p:spPr>
          <a:xfrm>
            <a:off x="2105538" y="1777390"/>
            <a:ext cx="100430"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Gerade Verbindung 63"/>
          <p:cNvCxnSpPr/>
          <p:nvPr/>
        </p:nvCxnSpPr>
        <p:spPr>
          <a:xfrm flipH="1">
            <a:off x="2956958" y="1687476"/>
            <a:ext cx="172338"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Gerade Verbindung 64"/>
          <p:cNvCxnSpPr/>
          <p:nvPr/>
        </p:nvCxnSpPr>
        <p:spPr>
          <a:xfrm flipV="1">
            <a:off x="3092068" y="1931032"/>
            <a:ext cx="301662" cy="16623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TextBox 3"/>
          <p:cNvSpPr txBox="1"/>
          <p:nvPr/>
        </p:nvSpPr>
        <p:spPr>
          <a:xfrm>
            <a:off x="3353191" y="1743947"/>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A</a:t>
            </a:r>
            <a:endParaRPr lang="en-US" dirty="0"/>
          </a:p>
        </p:txBody>
      </p:sp>
      <p:cxnSp>
        <p:nvCxnSpPr>
          <p:cNvPr id="84" name="Gerade Verbindung 83"/>
          <p:cNvCxnSpPr/>
          <p:nvPr/>
        </p:nvCxnSpPr>
        <p:spPr>
          <a:xfrm flipV="1">
            <a:off x="3280993" y="2189657"/>
            <a:ext cx="272039" cy="312274"/>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TextBox 3"/>
          <p:cNvSpPr txBox="1"/>
          <p:nvPr/>
        </p:nvSpPr>
        <p:spPr>
          <a:xfrm>
            <a:off x="3505591" y="1999724"/>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B</a:t>
            </a:r>
            <a:endParaRPr lang="en-US" dirty="0"/>
          </a:p>
        </p:txBody>
      </p:sp>
      <p:grpSp>
        <p:nvGrpSpPr>
          <p:cNvPr id="5" name="Gruppierung 4"/>
          <p:cNvGrpSpPr/>
          <p:nvPr/>
        </p:nvGrpSpPr>
        <p:grpSpPr>
          <a:xfrm rot="20639027">
            <a:off x="6926019" y="2307672"/>
            <a:ext cx="787399" cy="395915"/>
            <a:chOff x="6617678" y="2600226"/>
            <a:chExt cx="787399" cy="395915"/>
          </a:xfrm>
        </p:grpSpPr>
        <p:sp>
          <p:nvSpPr>
            <p:cNvPr id="3" name="Rechteck 2"/>
            <p:cNvSpPr/>
            <p:nvPr/>
          </p:nvSpPr>
          <p:spPr>
            <a:xfrm>
              <a:off x="6682154" y="2600226"/>
              <a:ext cx="722923" cy="395915"/>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1" name="Rechteck 360"/>
            <p:cNvSpPr/>
            <p:nvPr/>
          </p:nvSpPr>
          <p:spPr>
            <a:xfrm>
              <a:off x="6617678" y="2681540"/>
              <a:ext cx="433754" cy="243515"/>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372" name="Gerade Verbindung 371"/>
          <p:cNvCxnSpPr/>
          <p:nvPr/>
        </p:nvCxnSpPr>
        <p:spPr>
          <a:xfrm flipV="1">
            <a:off x="2476284" y="3787461"/>
            <a:ext cx="0" cy="92216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6" name="Gerade Verbindung mit Pfeil 375"/>
          <p:cNvCxnSpPr/>
          <p:nvPr/>
        </p:nvCxnSpPr>
        <p:spPr>
          <a:xfrm>
            <a:off x="2476581" y="4628801"/>
            <a:ext cx="423489" cy="0"/>
          </a:xfrm>
          <a:prstGeom prst="straightConnector1">
            <a:avLst/>
          </a:prstGeom>
          <a:ln w="635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7" name="TextBox 3"/>
          <p:cNvSpPr txBox="1"/>
          <p:nvPr/>
        </p:nvSpPr>
        <p:spPr>
          <a:xfrm>
            <a:off x="917423" y="5032925"/>
            <a:ext cx="1930070" cy="461665"/>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 amplitude of vibration,</a:t>
            </a:r>
          </a:p>
          <a:p>
            <a:r>
              <a:rPr lang="en-US" sz="1200" dirty="0" smtClean="0">
                <a:solidFill>
                  <a:srgbClr val="FFFFFF"/>
                </a:solidFill>
                <a:latin typeface="Arial" charset="0"/>
                <a:ea typeface="Arial" charset="0"/>
                <a:cs typeface="Arial" charset="0"/>
              </a:rPr>
              <a:t>a few micro meters</a:t>
            </a:r>
            <a:endParaRPr lang="en-US" dirty="0"/>
          </a:p>
        </p:txBody>
      </p:sp>
      <p:sp>
        <p:nvSpPr>
          <p:cNvPr id="378" name="TextBox 3"/>
          <p:cNvSpPr txBox="1"/>
          <p:nvPr/>
        </p:nvSpPr>
        <p:spPr>
          <a:xfrm>
            <a:off x="2551466" y="4594276"/>
            <a:ext cx="296027"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a:t>
            </a:r>
            <a:endParaRPr lang="en-US" dirty="0"/>
          </a:p>
        </p:txBody>
      </p:sp>
      <p:cxnSp>
        <p:nvCxnSpPr>
          <p:cNvPr id="379" name="Gerade Verbindung 378"/>
          <p:cNvCxnSpPr/>
          <p:nvPr/>
        </p:nvCxnSpPr>
        <p:spPr>
          <a:xfrm flipH="1">
            <a:off x="2551466" y="4790451"/>
            <a:ext cx="138137" cy="323298"/>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382" name="Bild 381" descr="Bildschirmfoto 2018-01-07 um 11.11.28 nach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65267" y="2927305"/>
            <a:ext cx="2914650" cy="1029989"/>
          </a:xfrm>
          <a:prstGeom prst="rect">
            <a:avLst/>
          </a:prstGeom>
        </p:spPr>
      </p:pic>
      <p:pic>
        <p:nvPicPr>
          <p:cNvPr id="383" name="Bild 382" descr="Bildschirmfoto 2018-01-07 um 11.14.35 nach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193" y="4467152"/>
            <a:ext cx="3848100" cy="762000"/>
          </a:xfrm>
          <a:prstGeom prst="rect">
            <a:avLst/>
          </a:prstGeom>
        </p:spPr>
      </p:pic>
      <p:sp>
        <p:nvSpPr>
          <p:cNvPr id="77"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388914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000" dirty="0" smtClean="0">
                <a:solidFill>
                  <a:srgbClr val="FFFFFF"/>
                </a:solidFill>
                <a:latin typeface="Arial Black"/>
                <a:cs typeface="Arial Black"/>
              </a:rPr>
              <a:t>Acoustical Characterization of the Vibration Effect  </a:t>
            </a:r>
            <a:endParaRPr lang="en-US" sz="2000" dirty="0" smtClean="0">
              <a:solidFill>
                <a:srgbClr val="FFFFFF"/>
              </a:solidFill>
              <a:latin typeface="Arial Black"/>
              <a:cs typeface="Arial Black"/>
            </a:endParaRPr>
          </a:p>
        </p:txBody>
      </p:sp>
      <p:sp>
        <p:nvSpPr>
          <p:cNvPr id="4" name="TextBox 3"/>
          <p:cNvSpPr txBox="1"/>
          <p:nvPr/>
        </p:nvSpPr>
        <p:spPr>
          <a:xfrm>
            <a:off x="2105470" y="1388812"/>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A</a:t>
            </a:r>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7</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sp>
        <p:nvSpPr>
          <p:cNvPr id="15" name="Rechteck 14"/>
          <p:cNvSpPr/>
          <p:nvPr/>
        </p:nvSpPr>
        <p:spPr>
          <a:xfrm>
            <a:off x="1761079" y="2269116"/>
            <a:ext cx="4246460" cy="312305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6" name="Rechteck 15"/>
          <p:cNvSpPr/>
          <p:nvPr/>
        </p:nvSpPr>
        <p:spPr>
          <a:xfrm>
            <a:off x="1804238" y="2511590"/>
            <a:ext cx="4150760" cy="2829144"/>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7" name="Rechteck 16"/>
          <p:cNvSpPr/>
          <p:nvPr/>
        </p:nvSpPr>
        <p:spPr>
          <a:xfrm>
            <a:off x="1804238" y="2269116"/>
            <a:ext cx="4150760" cy="242474"/>
          </a:xfrm>
          <a:prstGeom prst="rect">
            <a:avLst/>
          </a:prstGeom>
          <a:solidFill>
            <a:srgbClr val="5556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18" name="Gerade Verbindung 17"/>
          <p:cNvCxnSpPr/>
          <p:nvPr/>
        </p:nvCxnSpPr>
        <p:spPr>
          <a:xfrm flipH="1">
            <a:off x="3778288" y="1842666"/>
            <a:ext cx="30023" cy="3284986"/>
          </a:xfrm>
          <a:prstGeom prst="line">
            <a:avLst/>
          </a:prstGeom>
          <a:ln w="571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hteck 18"/>
          <p:cNvSpPr/>
          <p:nvPr/>
        </p:nvSpPr>
        <p:spPr>
          <a:xfrm>
            <a:off x="3282898" y="1909367"/>
            <a:ext cx="710739" cy="168711"/>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 name="Rechteck 19"/>
          <p:cNvSpPr/>
          <p:nvPr/>
        </p:nvSpPr>
        <p:spPr>
          <a:xfrm>
            <a:off x="2779853" y="1842666"/>
            <a:ext cx="750888" cy="30182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 name="Trapez 20"/>
          <p:cNvSpPr/>
          <p:nvPr/>
        </p:nvSpPr>
        <p:spPr>
          <a:xfrm rot="16200000">
            <a:off x="2542698" y="1907336"/>
            <a:ext cx="301826" cy="172485"/>
          </a:xfrm>
          <a:prstGeom prst="trapezoid">
            <a:avLst>
              <a:gd name="adj" fmla="val 34738"/>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Pfeil nach links und rechts 21"/>
          <p:cNvSpPr/>
          <p:nvPr/>
        </p:nvSpPr>
        <p:spPr>
          <a:xfrm>
            <a:off x="3663082" y="1945821"/>
            <a:ext cx="255495" cy="80824"/>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accent1">
                  <a:lumMod val="40000"/>
                  <a:lumOff val="60000"/>
                </a:schemeClr>
              </a:solidFill>
            </a:endParaRPr>
          </a:p>
        </p:txBody>
      </p:sp>
      <p:grpSp>
        <p:nvGrpSpPr>
          <p:cNvPr id="23" name="Gruppierung 22"/>
          <p:cNvGrpSpPr/>
          <p:nvPr/>
        </p:nvGrpSpPr>
        <p:grpSpPr>
          <a:xfrm>
            <a:off x="3836459" y="2107467"/>
            <a:ext cx="424082" cy="969896"/>
            <a:chOff x="5549727" y="1281191"/>
            <a:chExt cx="664376" cy="1552092"/>
          </a:xfrm>
        </p:grpSpPr>
        <p:sp>
          <p:nvSpPr>
            <p:cNvPr id="50" name="Pfeil nach rechts 49"/>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1" name="Pfeil nach rechts 50"/>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2" name="Pfeil nach rechts 51"/>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3" name="Pfeil nach rechts 52"/>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4" name="Pfeil nach rechts 53"/>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5" name="Pfeil nach rechts 54"/>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6" name="Pfeil nach rechts 55"/>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7" name="Pfeil nach rechts 56"/>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8" name="Pfeil nach rechts 57"/>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9" name="Pfeil nach rechts 58"/>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0" name="Pfeil nach rechts 59"/>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1" name="Pfeil nach rechts 60"/>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 name="Gruppierung 23"/>
          <p:cNvGrpSpPr/>
          <p:nvPr/>
        </p:nvGrpSpPr>
        <p:grpSpPr>
          <a:xfrm>
            <a:off x="3821001" y="4032274"/>
            <a:ext cx="424082" cy="969896"/>
            <a:chOff x="5549727" y="1281191"/>
            <a:chExt cx="664376" cy="1552092"/>
          </a:xfrm>
        </p:grpSpPr>
        <p:sp>
          <p:nvSpPr>
            <p:cNvPr id="38" name="Pfeil nach rechts 37"/>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9" name="Pfeil nach rechts 38"/>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0" name="Pfeil nach rechts 39"/>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1" name="Pfeil nach rechts 40"/>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2" name="Pfeil nach rechts 41"/>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3" name="Pfeil nach rechts 42"/>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4" name="Pfeil nach rechts 43"/>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5" name="Pfeil nach rechts 44"/>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6" name="Pfeil nach rechts 45"/>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7" name="Pfeil nach rechts 46"/>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8" name="Pfeil nach rechts 47"/>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9" name="Pfeil nach rechts 48"/>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5" name="Gruppierung 24"/>
          <p:cNvGrpSpPr/>
          <p:nvPr/>
        </p:nvGrpSpPr>
        <p:grpSpPr>
          <a:xfrm rot="10800000">
            <a:off x="3327341" y="3069155"/>
            <a:ext cx="424082" cy="969896"/>
            <a:chOff x="5549727" y="1281191"/>
            <a:chExt cx="664376" cy="1552092"/>
          </a:xfrm>
        </p:grpSpPr>
        <p:sp>
          <p:nvSpPr>
            <p:cNvPr id="26" name="Pfeil nach rechts 25"/>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 name="Pfeil nach rechts 26"/>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 name="Pfeil nach rechts 27"/>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 name="Pfeil nach rechts 28"/>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 name="Pfeil nach rechts 29"/>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 name="Pfeil nach rechts 30"/>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 name="Pfeil nach rechts 31"/>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 name="Pfeil nach rechts 32"/>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 name="Pfeil nach rechts 33"/>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 name="Pfeil nach rechts 34"/>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6" name="Pfeil nach rechts 35"/>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7" name="Pfeil nach rechts 36"/>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sp>
        <p:nvSpPr>
          <p:cNvPr id="63" name="TextBox 3"/>
          <p:cNvSpPr txBox="1"/>
          <p:nvPr/>
        </p:nvSpPr>
        <p:spPr>
          <a:xfrm>
            <a:off x="3943421" y="1310003"/>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B</a:t>
            </a:r>
            <a:endParaRPr lang="en-US" dirty="0"/>
          </a:p>
        </p:txBody>
      </p:sp>
      <p:cxnSp>
        <p:nvCxnSpPr>
          <p:cNvPr id="6" name="Gerade Verbindung 5"/>
          <p:cNvCxnSpPr>
            <a:stCxn id="4" idx="2"/>
          </p:cNvCxnSpPr>
          <p:nvPr/>
        </p:nvCxnSpPr>
        <p:spPr>
          <a:xfrm>
            <a:off x="2956891" y="1665811"/>
            <a:ext cx="100430"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Gerade Verbindung 63"/>
          <p:cNvCxnSpPr/>
          <p:nvPr/>
        </p:nvCxnSpPr>
        <p:spPr>
          <a:xfrm flipH="1">
            <a:off x="3808311" y="1575897"/>
            <a:ext cx="172338"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Gerade Verbindung 64"/>
          <p:cNvCxnSpPr/>
          <p:nvPr/>
        </p:nvCxnSpPr>
        <p:spPr>
          <a:xfrm flipV="1">
            <a:off x="3943421" y="1819453"/>
            <a:ext cx="301662" cy="16623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TextBox 3"/>
          <p:cNvSpPr txBox="1"/>
          <p:nvPr/>
        </p:nvSpPr>
        <p:spPr>
          <a:xfrm>
            <a:off x="4204544" y="1632368"/>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A</a:t>
            </a:r>
            <a:endParaRPr lang="en-US" dirty="0"/>
          </a:p>
        </p:txBody>
      </p:sp>
      <p:sp>
        <p:nvSpPr>
          <p:cNvPr id="68" name="TextBox 3"/>
          <p:cNvSpPr txBox="1"/>
          <p:nvPr/>
        </p:nvSpPr>
        <p:spPr>
          <a:xfrm>
            <a:off x="1123282" y="1654415"/>
            <a:ext cx="98218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sea water</a:t>
            </a:r>
            <a:endParaRPr lang="en-US" dirty="0"/>
          </a:p>
        </p:txBody>
      </p:sp>
      <p:cxnSp>
        <p:nvCxnSpPr>
          <p:cNvPr id="69" name="Gerade Verbindung 68"/>
          <p:cNvCxnSpPr/>
          <p:nvPr/>
        </p:nvCxnSpPr>
        <p:spPr>
          <a:xfrm flipH="1" flipV="1">
            <a:off x="1826963" y="1888145"/>
            <a:ext cx="524753" cy="62344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Gerade Verbindung 83"/>
          <p:cNvCxnSpPr/>
          <p:nvPr/>
        </p:nvCxnSpPr>
        <p:spPr>
          <a:xfrm flipV="1">
            <a:off x="4132346" y="2078078"/>
            <a:ext cx="272039" cy="312274"/>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TextBox 3"/>
          <p:cNvSpPr txBox="1"/>
          <p:nvPr/>
        </p:nvSpPr>
        <p:spPr>
          <a:xfrm>
            <a:off x="4356944" y="1888145"/>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B</a:t>
            </a:r>
            <a:endParaRPr lang="en-US" dirty="0"/>
          </a:p>
        </p:txBody>
      </p:sp>
      <p:grpSp>
        <p:nvGrpSpPr>
          <p:cNvPr id="116" name="Gruppierung 115"/>
          <p:cNvGrpSpPr/>
          <p:nvPr/>
        </p:nvGrpSpPr>
        <p:grpSpPr>
          <a:xfrm>
            <a:off x="4274291" y="2282479"/>
            <a:ext cx="350581" cy="2748038"/>
            <a:chOff x="4847629" y="2316209"/>
            <a:chExt cx="350581" cy="2748038"/>
          </a:xfrm>
          <a:solidFill>
            <a:srgbClr val="555692"/>
          </a:solidFill>
        </p:grpSpPr>
        <p:grpSp>
          <p:nvGrpSpPr>
            <p:cNvPr id="71" name="Gruppierung 70"/>
            <p:cNvGrpSpPr/>
            <p:nvPr/>
          </p:nvGrpSpPr>
          <p:grpSpPr>
            <a:xfrm>
              <a:off x="4848119" y="4094351"/>
              <a:ext cx="350091" cy="969896"/>
              <a:chOff x="5549727" y="1281191"/>
              <a:chExt cx="664376" cy="1552092"/>
            </a:xfrm>
            <a:grpFill/>
          </p:grpSpPr>
          <p:sp>
            <p:nvSpPr>
              <p:cNvPr id="72" name="Pfeil nach rechts 71"/>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3" name="Pfeil nach rechts 72"/>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4" name="Pfeil nach rechts 73"/>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5" name="Pfeil nach rechts 74"/>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6" name="Pfeil nach rechts 75"/>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7" name="Pfeil nach rechts 76"/>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8" name="Pfeil nach rechts 77"/>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9" name="Pfeil nach rechts 78"/>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0" name="Pfeil nach rechts 79"/>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1" name="Pfeil nach rechts 80"/>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2" name="Pfeil nach rechts 81"/>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3" name="Pfeil nach rechts 82"/>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90" name="Gruppierung 89"/>
            <p:cNvGrpSpPr/>
            <p:nvPr/>
          </p:nvGrpSpPr>
          <p:grpSpPr>
            <a:xfrm>
              <a:off x="4847874" y="3205280"/>
              <a:ext cx="350091" cy="969896"/>
              <a:chOff x="5549727" y="1281191"/>
              <a:chExt cx="664376" cy="1552092"/>
            </a:xfrm>
            <a:grpFill/>
          </p:grpSpPr>
          <p:sp>
            <p:nvSpPr>
              <p:cNvPr id="91" name="Pfeil nach rechts 9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2" name="Pfeil nach rechts 9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3" name="Pfeil nach rechts 9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4" name="Pfeil nach rechts 9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5" name="Pfeil nach rechts 9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6" name="Pfeil nach rechts 9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7" name="Pfeil nach rechts 9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8" name="Pfeil nach rechts 9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9" name="Pfeil nach rechts 9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0" name="Pfeil nach rechts 9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1" name="Pfeil nach rechts 10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2" name="Pfeil nach rechts 10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03" name="Gruppierung 102"/>
            <p:cNvGrpSpPr/>
            <p:nvPr/>
          </p:nvGrpSpPr>
          <p:grpSpPr>
            <a:xfrm>
              <a:off x="4847629" y="2316209"/>
              <a:ext cx="350091" cy="969896"/>
              <a:chOff x="5549727" y="1281191"/>
              <a:chExt cx="664376" cy="1552092"/>
            </a:xfrm>
            <a:grpFill/>
          </p:grpSpPr>
          <p:sp>
            <p:nvSpPr>
              <p:cNvPr id="104" name="Pfeil nach rechts 103"/>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5" name="Pfeil nach rechts 104"/>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6" name="Pfeil nach rechts 105"/>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7" name="Pfeil nach rechts 106"/>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8" name="Pfeil nach rechts 107"/>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9" name="Pfeil nach rechts 108"/>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0" name="Pfeil nach rechts 109"/>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1" name="Pfeil nach rechts 110"/>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2" name="Pfeil nach rechts 111"/>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3" name="Pfeil nach rechts 112"/>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4" name="Pfeil nach rechts 113"/>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5" name="Pfeil nach rechts 114"/>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117" name="Gruppierung 116"/>
          <p:cNvGrpSpPr/>
          <p:nvPr/>
        </p:nvGrpSpPr>
        <p:grpSpPr>
          <a:xfrm rot="10800000">
            <a:off x="2977057" y="2282479"/>
            <a:ext cx="350581" cy="2748038"/>
            <a:chOff x="4847629" y="2316209"/>
            <a:chExt cx="350581" cy="2748038"/>
          </a:xfrm>
          <a:solidFill>
            <a:srgbClr val="555692"/>
          </a:solidFill>
        </p:grpSpPr>
        <p:grpSp>
          <p:nvGrpSpPr>
            <p:cNvPr id="118" name="Gruppierung 117"/>
            <p:cNvGrpSpPr/>
            <p:nvPr/>
          </p:nvGrpSpPr>
          <p:grpSpPr>
            <a:xfrm>
              <a:off x="4848119" y="4094351"/>
              <a:ext cx="350091" cy="969896"/>
              <a:chOff x="5549727" y="1281191"/>
              <a:chExt cx="664376" cy="1552092"/>
            </a:xfrm>
            <a:grpFill/>
          </p:grpSpPr>
          <p:sp>
            <p:nvSpPr>
              <p:cNvPr id="145" name="Pfeil nach rechts 14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6" name="Pfeil nach rechts 14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7" name="Pfeil nach rechts 14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8" name="Pfeil nach rechts 14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9" name="Pfeil nach rechts 14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0" name="Pfeil nach rechts 14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1" name="Pfeil nach rechts 15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2" name="Pfeil nach rechts 15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3" name="Pfeil nach rechts 15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4" name="Pfeil nach rechts 15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5" name="Pfeil nach rechts 15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6" name="Pfeil nach rechts 15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19" name="Gruppierung 118"/>
            <p:cNvGrpSpPr/>
            <p:nvPr/>
          </p:nvGrpSpPr>
          <p:grpSpPr>
            <a:xfrm>
              <a:off x="4847874" y="3205280"/>
              <a:ext cx="350091" cy="969896"/>
              <a:chOff x="5549727" y="1281191"/>
              <a:chExt cx="664376" cy="1552092"/>
            </a:xfrm>
            <a:grpFill/>
          </p:grpSpPr>
          <p:sp>
            <p:nvSpPr>
              <p:cNvPr id="133" name="Pfeil nach rechts 13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4" name="Pfeil nach rechts 13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5" name="Pfeil nach rechts 13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6" name="Pfeil nach rechts 13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7" name="Pfeil nach rechts 13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8" name="Pfeil nach rechts 13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9" name="Pfeil nach rechts 13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0" name="Pfeil nach rechts 13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1" name="Pfeil nach rechts 14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2" name="Pfeil nach rechts 14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3" name="Pfeil nach rechts 14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4" name="Pfeil nach rechts 14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20" name="Gruppierung 119"/>
            <p:cNvGrpSpPr/>
            <p:nvPr/>
          </p:nvGrpSpPr>
          <p:grpSpPr>
            <a:xfrm>
              <a:off x="4847629" y="2316209"/>
              <a:ext cx="350091" cy="969896"/>
              <a:chOff x="5549727" y="1281191"/>
              <a:chExt cx="664376" cy="1552092"/>
            </a:xfrm>
            <a:grpFill/>
          </p:grpSpPr>
          <p:sp>
            <p:nvSpPr>
              <p:cNvPr id="121" name="Pfeil nach rechts 12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2" name="Pfeil nach rechts 12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3" name="Pfeil nach rechts 12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4" name="Pfeil nach rechts 12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5" name="Pfeil nach rechts 12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6" name="Pfeil nach rechts 12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7" name="Pfeil nach rechts 12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8" name="Pfeil nach rechts 12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9" name="Pfeil nach rechts 12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0" name="Pfeil nach rechts 12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1" name="Pfeil nach rechts 13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2" name="Pfeil nach rechts 13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77" name="Gruppierung 276"/>
          <p:cNvGrpSpPr/>
          <p:nvPr/>
        </p:nvGrpSpPr>
        <p:grpSpPr>
          <a:xfrm>
            <a:off x="4707709" y="2282479"/>
            <a:ext cx="509700" cy="2748040"/>
            <a:chOff x="5281047" y="2316209"/>
            <a:chExt cx="509700" cy="2748040"/>
          </a:xfrm>
        </p:grpSpPr>
        <p:grpSp>
          <p:nvGrpSpPr>
            <p:cNvPr id="197" name="Gruppierung 196"/>
            <p:cNvGrpSpPr/>
            <p:nvPr/>
          </p:nvGrpSpPr>
          <p:grpSpPr>
            <a:xfrm>
              <a:off x="5281047" y="2316211"/>
              <a:ext cx="223134" cy="2748038"/>
              <a:chOff x="4847629" y="2316209"/>
              <a:chExt cx="350581" cy="2748038"/>
            </a:xfrm>
            <a:solidFill>
              <a:srgbClr val="555692"/>
            </a:solidFill>
          </p:grpSpPr>
          <p:grpSp>
            <p:nvGrpSpPr>
              <p:cNvPr id="198" name="Gruppierung 197"/>
              <p:cNvGrpSpPr/>
              <p:nvPr/>
            </p:nvGrpSpPr>
            <p:grpSpPr>
              <a:xfrm>
                <a:off x="4848119" y="4094351"/>
                <a:ext cx="350091" cy="969896"/>
                <a:chOff x="5549727" y="1281191"/>
                <a:chExt cx="664376" cy="1552092"/>
              </a:xfrm>
              <a:grpFill/>
            </p:grpSpPr>
            <p:sp>
              <p:nvSpPr>
                <p:cNvPr id="225" name="Pfeil nach rechts 22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6" name="Pfeil nach rechts 22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7" name="Pfeil nach rechts 22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8" name="Pfeil nach rechts 22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9" name="Pfeil nach rechts 22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0" name="Pfeil nach rechts 22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1" name="Pfeil nach rechts 23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2" name="Pfeil nach rechts 23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3" name="Pfeil nach rechts 23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4" name="Pfeil nach rechts 23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5" name="Pfeil nach rechts 23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6" name="Pfeil nach rechts 23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99" name="Gruppierung 198"/>
              <p:cNvGrpSpPr/>
              <p:nvPr/>
            </p:nvGrpSpPr>
            <p:grpSpPr>
              <a:xfrm>
                <a:off x="4847874" y="3205280"/>
                <a:ext cx="350091" cy="969896"/>
                <a:chOff x="5549727" y="1281191"/>
                <a:chExt cx="664376" cy="1552092"/>
              </a:xfrm>
              <a:grpFill/>
            </p:grpSpPr>
            <p:sp>
              <p:nvSpPr>
                <p:cNvPr id="213" name="Pfeil nach rechts 21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4" name="Pfeil nach rechts 21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5" name="Pfeil nach rechts 21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6" name="Pfeil nach rechts 21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7" name="Pfeil nach rechts 21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8" name="Pfeil nach rechts 21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9" name="Pfeil nach rechts 21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0" name="Pfeil nach rechts 21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1" name="Pfeil nach rechts 22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2" name="Pfeil nach rechts 22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3" name="Pfeil nach rechts 22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4" name="Pfeil nach rechts 22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00" name="Gruppierung 199"/>
              <p:cNvGrpSpPr/>
              <p:nvPr/>
            </p:nvGrpSpPr>
            <p:grpSpPr>
              <a:xfrm>
                <a:off x="4847629" y="2316209"/>
                <a:ext cx="350091" cy="969896"/>
                <a:chOff x="5549727" y="1281191"/>
                <a:chExt cx="664376" cy="1552092"/>
              </a:xfrm>
              <a:grpFill/>
            </p:grpSpPr>
            <p:sp>
              <p:nvSpPr>
                <p:cNvPr id="201" name="Pfeil nach rechts 20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2" name="Pfeil nach rechts 20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3" name="Pfeil nach rechts 20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4" name="Pfeil nach rechts 20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5" name="Pfeil nach rechts 20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6" name="Pfeil nach rechts 20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7" name="Pfeil nach rechts 20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8" name="Pfeil nach rechts 20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9" name="Pfeil nach rechts 20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0" name="Pfeil nach rechts 20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1" name="Pfeil nach rechts 21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2" name="Pfeil nach rechts 21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37" name="Gruppierung 236"/>
            <p:cNvGrpSpPr/>
            <p:nvPr/>
          </p:nvGrpSpPr>
          <p:grpSpPr>
            <a:xfrm>
              <a:off x="5627159" y="2316209"/>
              <a:ext cx="163588" cy="2748038"/>
              <a:chOff x="4847629" y="2316209"/>
              <a:chExt cx="350581" cy="2748038"/>
            </a:xfrm>
            <a:solidFill>
              <a:srgbClr val="555692"/>
            </a:solidFill>
          </p:grpSpPr>
          <p:grpSp>
            <p:nvGrpSpPr>
              <p:cNvPr id="238" name="Gruppierung 237"/>
              <p:cNvGrpSpPr/>
              <p:nvPr/>
            </p:nvGrpSpPr>
            <p:grpSpPr>
              <a:xfrm>
                <a:off x="4848119" y="4094351"/>
                <a:ext cx="350091" cy="969896"/>
                <a:chOff x="5549727" y="1281191"/>
                <a:chExt cx="664376" cy="1552092"/>
              </a:xfrm>
              <a:grpFill/>
            </p:grpSpPr>
            <p:sp>
              <p:nvSpPr>
                <p:cNvPr id="265" name="Pfeil nach rechts 26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6" name="Pfeil nach rechts 26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7" name="Pfeil nach rechts 26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8" name="Pfeil nach rechts 26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9" name="Pfeil nach rechts 26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0" name="Pfeil nach rechts 26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1" name="Pfeil nach rechts 27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2" name="Pfeil nach rechts 27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3" name="Pfeil nach rechts 27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4" name="Pfeil nach rechts 27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5" name="Pfeil nach rechts 27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6" name="Pfeil nach rechts 27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39" name="Gruppierung 238"/>
              <p:cNvGrpSpPr/>
              <p:nvPr/>
            </p:nvGrpSpPr>
            <p:grpSpPr>
              <a:xfrm>
                <a:off x="4847874" y="3205280"/>
                <a:ext cx="350091" cy="969896"/>
                <a:chOff x="5549727" y="1281191"/>
                <a:chExt cx="664376" cy="1552092"/>
              </a:xfrm>
              <a:grpFill/>
            </p:grpSpPr>
            <p:sp>
              <p:nvSpPr>
                <p:cNvPr id="253" name="Pfeil nach rechts 25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4" name="Pfeil nach rechts 25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5" name="Pfeil nach rechts 25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6" name="Pfeil nach rechts 25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7" name="Pfeil nach rechts 25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8" name="Pfeil nach rechts 25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9" name="Pfeil nach rechts 25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0" name="Pfeil nach rechts 25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1" name="Pfeil nach rechts 26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2" name="Pfeil nach rechts 26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3" name="Pfeil nach rechts 26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4" name="Pfeil nach rechts 26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0" name="Gruppierung 239"/>
              <p:cNvGrpSpPr/>
              <p:nvPr/>
            </p:nvGrpSpPr>
            <p:grpSpPr>
              <a:xfrm>
                <a:off x="4847629" y="2316209"/>
                <a:ext cx="350091" cy="969896"/>
                <a:chOff x="5549727" y="1281191"/>
                <a:chExt cx="664376" cy="1552092"/>
              </a:xfrm>
              <a:grpFill/>
            </p:grpSpPr>
            <p:sp>
              <p:nvSpPr>
                <p:cNvPr id="241" name="Pfeil nach rechts 24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2" name="Pfeil nach rechts 24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3" name="Pfeil nach rechts 24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4" name="Pfeil nach rechts 24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5" name="Pfeil nach rechts 24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6" name="Pfeil nach rechts 24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7" name="Pfeil nach rechts 24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8" name="Pfeil nach rechts 24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9" name="Pfeil nach rechts 24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0" name="Pfeil nach rechts 24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1" name="Pfeil nach rechts 25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2" name="Pfeil nach rechts 25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grpSp>
        <p:nvGrpSpPr>
          <p:cNvPr id="278" name="Gruppierung 277"/>
          <p:cNvGrpSpPr/>
          <p:nvPr/>
        </p:nvGrpSpPr>
        <p:grpSpPr>
          <a:xfrm rot="10800000">
            <a:off x="2395921" y="2289694"/>
            <a:ext cx="509700" cy="2748040"/>
            <a:chOff x="5281047" y="2316209"/>
            <a:chExt cx="509700" cy="2748040"/>
          </a:xfrm>
        </p:grpSpPr>
        <p:grpSp>
          <p:nvGrpSpPr>
            <p:cNvPr id="279" name="Gruppierung 278"/>
            <p:cNvGrpSpPr/>
            <p:nvPr/>
          </p:nvGrpSpPr>
          <p:grpSpPr>
            <a:xfrm>
              <a:off x="5281047" y="2316211"/>
              <a:ext cx="223134" cy="2748038"/>
              <a:chOff x="4847629" y="2316209"/>
              <a:chExt cx="350581" cy="2748038"/>
            </a:xfrm>
            <a:solidFill>
              <a:srgbClr val="555692"/>
            </a:solidFill>
          </p:grpSpPr>
          <p:grpSp>
            <p:nvGrpSpPr>
              <p:cNvPr id="320" name="Gruppierung 319"/>
              <p:cNvGrpSpPr/>
              <p:nvPr/>
            </p:nvGrpSpPr>
            <p:grpSpPr>
              <a:xfrm>
                <a:off x="4848119" y="4094351"/>
                <a:ext cx="350091" cy="969896"/>
                <a:chOff x="5549727" y="1281191"/>
                <a:chExt cx="664376" cy="1552092"/>
              </a:xfrm>
              <a:grpFill/>
            </p:grpSpPr>
            <p:sp>
              <p:nvSpPr>
                <p:cNvPr id="347" name="Pfeil nach rechts 346"/>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8" name="Pfeil nach rechts 347"/>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9" name="Pfeil nach rechts 348"/>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0" name="Pfeil nach rechts 349"/>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1" name="Pfeil nach rechts 350"/>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2" name="Pfeil nach rechts 351"/>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3" name="Pfeil nach rechts 352"/>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4" name="Pfeil nach rechts 353"/>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5" name="Pfeil nach rechts 354"/>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6" name="Pfeil nach rechts 355"/>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7" name="Pfeil nach rechts 356"/>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8" name="Pfeil nach rechts 357"/>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321" name="Gruppierung 320"/>
              <p:cNvGrpSpPr/>
              <p:nvPr/>
            </p:nvGrpSpPr>
            <p:grpSpPr>
              <a:xfrm>
                <a:off x="4847874" y="3205280"/>
                <a:ext cx="350091" cy="969896"/>
                <a:chOff x="5549727" y="1281191"/>
                <a:chExt cx="664376" cy="1552092"/>
              </a:xfrm>
              <a:grpFill/>
            </p:grpSpPr>
            <p:sp>
              <p:nvSpPr>
                <p:cNvPr id="335" name="Pfeil nach rechts 33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6" name="Pfeil nach rechts 33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7" name="Pfeil nach rechts 33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8" name="Pfeil nach rechts 33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9" name="Pfeil nach rechts 33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0" name="Pfeil nach rechts 33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1" name="Pfeil nach rechts 34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2" name="Pfeil nach rechts 34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3" name="Pfeil nach rechts 34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4" name="Pfeil nach rechts 34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5" name="Pfeil nach rechts 34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6" name="Pfeil nach rechts 34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322" name="Gruppierung 321"/>
              <p:cNvGrpSpPr/>
              <p:nvPr/>
            </p:nvGrpSpPr>
            <p:grpSpPr>
              <a:xfrm>
                <a:off x="4847629" y="2316209"/>
                <a:ext cx="350091" cy="969896"/>
                <a:chOff x="5549727" y="1281191"/>
                <a:chExt cx="664376" cy="1552092"/>
              </a:xfrm>
              <a:grpFill/>
            </p:grpSpPr>
            <p:sp>
              <p:nvSpPr>
                <p:cNvPr id="323" name="Pfeil nach rechts 32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4" name="Pfeil nach rechts 32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5" name="Pfeil nach rechts 32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6" name="Pfeil nach rechts 32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7" name="Pfeil nach rechts 32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8" name="Pfeil nach rechts 32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9" name="Pfeil nach rechts 32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0" name="Pfeil nach rechts 32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1" name="Pfeil nach rechts 33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2" name="Pfeil nach rechts 33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3" name="Pfeil nach rechts 33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4" name="Pfeil nach rechts 33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80" name="Gruppierung 279"/>
            <p:cNvGrpSpPr/>
            <p:nvPr/>
          </p:nvGrpSpPr>
          <p:grpSpPr>
            <a:xfrm>
              <a:off x="5627159" y="2316209"/>
              <a:ext cx="163588" cy="2748038"/>
              <a:chOff x="4847629" y="2316209"/>
              <a:chExt cx="350581" cy="2748038"/>
            </a:xfrm>
            <a:solidFill>
              <a:srgbClr val="555692"/>
            </a:solidFill>
          </p:grpSpPr>
          <p:grpSp>
            <p:nvGrpSpPr>
              <p:cNvPr id="281" name="Gruppierung 280"/>
              <p:cNvGrpSpPr/>
              <p:nvPr/>
            </p:nvGrpSpPr>
            <p:grpSpPr>
              <a:xfrm>
                <a:off x="4848119" y="4094351"/>
                <a:ext cx="350091" cy="969896"/>
                <a:chOff x="5549727" y="1281191"/>
                <a:chExt cx="664376" cy="1552092"/>
              </a:xfrm>
              <a:grpFill/>
            </p:grpSpPr>
            <p:sp>
              <p:nvSpPr>
                <p:cNvPr id="308" name="Pfeil nach rechts 307"/>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9" name="Pfeil nach rechts 308"/>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0" name="Pfeil nach rechts 309"/>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1" name="Pfeil nach rechts 310"/>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2" name="Pfeil nach rechts 311"/>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3" name="Pfeil nach rechts 312"/>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4" name="Pfeil nach rechts 313"/>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5" name="Pfeil nach rechts 314"/>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6" name="Pfeil nach rechts 315"/>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7" name="Pfeil nach rechts 316"/>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8" name="Pfeil nach rechts 317"/>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9" name="Pfeil nach rechts 318"/>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82" name="Gruppierung 281"/>
              <p:cNvGrpSpPr/>
              <p:nvPr/>
            </p:nvGrpSpPr>
            <p:grpSpPr>
              <a:xfrm>
                <a:off x="4847874" y="3205280"/>
                <a:ext cx="350091" cy="969896"/>
                <a:chOff x="5549727" y="1281191"/>
                <a:chExt cx="664376" cy="1552092"/>
              </a:xfrm>
              <a:grpFill/>
            </p:grpSpPr>
            <p:sp>
              <p:nvSpPr>
                <p:cNvPr id="296" name="Pfeil nach rechts 295"/>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7" name="Pfeil nach rechts 296"/>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8" name="Pfeil nach rechts 297"/>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9" name="Pfeil nach rechts 298"/>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0" name="Pfeil nach rechts 299"/>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1" name="Pfeil nach rechts 300"/>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2" name="Pfeil nach rechts 301"/>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3" name="Pfeil nach rechts 302"/>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4" name="Pfeil nach rechts 303"/>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5" name="Pfeil nach rechts 304"/>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6" name="Pfeil nach rechts 305"/>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7" name="Pfeil nach rechts 306"/>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83" name="Gruppierung 282"/>
              <p:cNvGrpSpPr/>
              <p:nvPr/>
            </p:nvGrpSpPr>
            <p:grpSpPr>
              <a:xfrm>
                <a:off x="4847629" y="2316209"/>
                <a:ext cx="350091" cy="969896"/>
                <a:chOff x="5549727" y="1281191"/>
                <a:chExt cx="664376" cy="1552092"/>
              </a:xfrm>
              <a:grpFill/>
            </p:grpSpPr>
            <p:sp>
              <p:nvSpPr>
                <p:cNvPr id="284" name="Pfeil nach rechts 283"/>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5" name="Pfeil nach rechts 284"/>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6" name="Pfeil nach rechts 285"/>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7" name="Pfeil nach rechts 286"/>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8" name="Pfeil nach rechts 287"/>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9" name="Pfeil nach rechts 288"/>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0" name="Pfeil nach rechts 289"/>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1" name="Pfeil nach rechts 290"/>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2" name="Pfeil nach rechts 291"/>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3" name="Pfeil nach rechts 292"/>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4" name="Pfeil nach rechts 293"/>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5" name="Pfeil nach rechts 294"/>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cxnSp>
        <p:nvCxnSpPr>
          <p:cNvPr id="359" name="Gerade Verbindung 358"/>
          <p:cNvCxnSpPr/>
          <p:nvPr/>
        </p:nvCxnSpPr>
        <p:spPr>
          <a:xfrm flipV="1">
            <a:off x="5454294" y="3729072"/>
            <a:ext cx="303730" cy="721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Zylinder 1"/>
          <p:cNvSpPr/>
          <p:nvPr/>
        </p:nvSpPr>
        <p:spPr>
          <a:xfrm rot="16200000">
            <a:off x="5300014" y="3616218"/>
            <a:ext cx="236953" cy="242213"/>
          </a:xfrm>
          <a:prstGeom prst="can">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0" name="Gerade Verbindung 359"/>
          <p:cNvCxnSpPr/>
          <p:nvPr/>
        </p:nvCxnSpPr>
        <p:spPr>
          <a:xfrm flipH="1" flipV="1">
            <a:off x="5756970" y="2188292"/>
            <a:ext cx="2" cy="1547997"/>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1" name="Gerade Verbindung 360"/>
          <p:cNvCxnSpPr/>
          <p:nvPr/>
        </p:nvCxnSpPr>
        <p:spPr>
          <a:xfrm>
            <a:off x="5758024" y="2188292"/>
            <a:ext cx="1198277"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2" name="Rechteck 61"/>
          <p:cNvSpPr/>
          <p:nvPr/>
        </p:nvSpPr>
        <p:spPr>
          <a:xfrm>
            <a:off x="6956302" y="1888146"/>
            <a:ext cx="705242" cy="380970"/>
          </a:xfrm>
          <a:prstGeom prst="rect">
            <a:avLst/>
          </a:prstGeom>
          <a:solidFill>
            <a:srgbClr val="B5CEFF"/>
          </a:solidFill>
          <a:ln>
            <a:noFill/>
          </a:ln>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2" name="Gerade Verbindung 361"/>
          <p:cNvCxnSpPr/>
          <p:nvPr/>
        </p:nvCxnSpPr>
        <p:spPr>
          <a:xfrm flipV="1">
            <a:off x="7244111" y="2269116"/>
            <a:ext cx="183551" cy="44117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3" name="TextBox 3"/>
          <p:cNvSpPr txBox="1"/>
          <p:nvPr/>
        </p:nvSpPr>
        <p:spPr>
          <a:xfrm>
            <a:off x="6589693" y="2710288"/>
            <a:ext cx="1308835" cy="461665"/>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s</a:t>
            </a:r>
            <a:r>
              <a:rPr lang="en-US" sz="1200" dirty="0" smtClean="0">
                <a:solidFill>
                  <a:srgbClr val="FFFFFF"/>
                </a:solidFill>
                <a:latin typeface="Arial" charset="0"/>
                <a:ea typeface="Arial" charset="0"/>
                <a:cs typeface="Arial" charset="0"/>
              </a:rPr>
              <a:t>ound pressure measurement</a:t>
            </a:r>
            <a:endParaRPr lang="en-US" dirty="0"/>
          </a:p>
        </p:txBody>
      </p:sp>
      <p:cxnSp>
        <p:nvCxnSpPr>
          <p:cNvPr id="364" name="Gerade Verbindung 363"/>
          <p:cNvCxnSpPr/>
          <p:nvPr/>
        </p:nvCxnSpPr>
        <p:spPr>
          <a:xfrm flipH="1">
            <a:off x="5843327" y="3414024"/>
            <a:ext cx="529258" cy="2496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5" name="TextBox 3"/>
          <p:cNvSpPr txBox="1"/>
          <p:nvPr/>
        </p:nvSpPr>
        <p:spPr>
          <a:xfrm>
            <a:off x="6372585" y="3230806"/>
            <a:ext cx="1308835"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Hydrophone</a:t>
            </a:r>
            <a:endParaRPr lang="en-US" dirty="0"/>
          </a:p>
        </p:txBody>
      </p:sp>
      <p:cxnSp>
        <p:nvCxnSpPr>
          <p:cNvPr id="366" name="Gerade Verbindung 365"/>
          <p:cNvCxnSpPr/>
          <p:nvPr/>
        </p:nvCxnSpPr>
        <p:spPr>
          <a:xfrm flipV="1">
            <a:off x="2392564" y="3809544"/>
            <a:ext cx="1" cy="1744726"/>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7" name="Gerade Verbindung 366"/>
          <p:cNvCxnSpPr/>
          <p:nvPr/>
        </p:nvCxnSpPr>
        <p:spPr>
          <a:xfrm flipV="1">
            <a:off x="5217065" y="3796577"/>
            <a:ext cx="1" cy="1744726"/>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9" name="Gerade Verbindung mit Pfeil 368"/>
          <p:cNvCxnSpPr>
            <a:stCxn id="373" idx="3"/>
          </p:cNvCxnSpPr>
          <p:nvPr/>
        </p:nvCxnSpPr>
        <p:spPr>
          <a:xfrm>
            <a:off x="4707708" y="5466347"/>
            <a:ext cx="511898" cy="1"/>
          </a:xfrm>
          <a:prstGeom prst="straightConnector1">
            <a:avLst/>
          </a:prstGeom>
          <a:ln w="63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0" name="Gerade Verbindung mit Pfeil 369"/>
          <p:cNvCxnSpPr>
            <a:stCxn id="373" idx="1"/>
          </p:cNvCxnSpPr>
          <p:nvPr/>
        </p:nvCxnSpPr>
        <p:spPr>
          <a:xfrm flipH="1">
            <a:off x="2383715" y="5466347"/>
            <a:ext cx="593340" cy="5863"/>
          </a:xfrm>
          <a:prstGeom prst="straightConnector1">
            <a:avLst/>
          </a:prstGeom>
          <a:ln w="63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3" name="TextBox 3"/>
          <p:cNvSpPr txBox="1"/>
          <p:nvPr/>
        </p:nvSpPr>
        <p:spPr>
          <a:xfrm>
            <a:off x="2977055" y="5327847"/>
            <a:ext cx="1730653"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 width of effective zone</a:t>
            </a:r>
            <a:endParaRPr lang="en-US" dirty="0"/>
          </a:p>
        </p:txBody>
      </p:sp>
      <p:pic>
        <p:nvPicPr>
          <p:cNvPr id="193" name="Bild 192"/>
          <p:cNvPicPr>
            <a:picLocks noChangeAspect="1"/>
          </p:cNvPicPr>
          <p:nvPr/>
        </p:nvPicPr>
        <p:blipFill>
          <a:blip r:embed="rId3"/>
          <a:stretch>
            <a:fillRect/>
          </a:stretch>
        </p:blipFill>
        <p:spPr>
          <a:xfrm>
            <a:off x="6172453" y="3645502"/>
            <a:ext cx="2733701" cy="1676416"/>
          </a:xfrm>
          <a:prstGeom prst="rect">
            <a:avLst/>
          </a:prstGeom>
        </p:spPr>
      </p:pic>
      <p:sp>
        <p:nvSpPr>
          <p:cNvPr id="368"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cxnSp>
        <p:nvCxnSpPr>
          <p:cNvPr id="371" name="Gerade Verbindung 370"/>
          <p:cNvCxnSpPr/>
          <p:nvPr/>
        </p:nvCxnSpPr>
        <p:spPr>
          <a:xfrm flipH="1" flipV="1">
            <a:off x="1509754" y="3069155"/>
            <a:ext cx="933195" cy="35313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72" name="TextBox 3"/>
          <p:cNvSpPr txBox="1"/>
          <p:nvPr/>
        </p:nvSpPr>
        <p:spPr>
          <a:xfrm>
            <a:off x="705879" y="2790712"/>
            <a:ext cx="982188" cy="461665"/>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of sea </a:t>
            </a:r>
            <a:r>
              <a:rPr lang="en-US" sz="1200" dirty="0" smtClean="0">
                <a:solidFill>
                  <a:srgbClr val="FFFFFF"/>
                </a:solidFill>
                <a:latin typeface="Arial" charset="0"/>
                <a:ea typeface="Arial" charset="0"/>
                <a:cs typeface="Arial" charset="0"/>
              </a:rPr>
              <a:t>water</a:t>
            </a:r>
            <a:endParaRPr lang="en-US" dirty="0"/>
          </a:p>
        </p:txBody>
      </p:sp>
    </p:spTree>
    <p:extLst>
      <p:ext uri="{BB962C8B-B14F-4D97-AF65-F5344CB8AC3E}">
        <p14:creationId xmlns:p14="http://schemas.microsoft.com/office/powerpoint/2010/main" val="718915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919</Words>
  <Application>Microsoft Macintosh PowerPoint</Application>
  <PresentationFormat>Bildschirmpräsentation (16:10)</PresentationFormat>
  <Paragraphs>146</Paragraphs>
  <Slides>15</Slides>
  <Notes>4</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Office-Design</vt:lpstr>
      <vt:lpstr>BFPT Ultrasonics GmbH  </vt:lpstr>
      <vt:lpstr>Introduction </vt:lpstr>
      <vt:lpstr>Confidentiality &amp; Non-Disclosure</vt:lpstr>
      <vt:lpstr>Technology</vt:lpstr>
      <vt:lpstr>Technology (generator design)</vt:lpstr>
      <vt:lpstr>Technology (customized transducer design)</vt:lpstr>
      <vt:lpstr>Applications “Fish Farming” (Acoustic Curtain)</vt:lpstr>
      <vt:lpstr>Optical Vibration Characterization of Transducer</vt:lpstr>
      <vt:lpstr>Acoustical Characterization of the Vibration Effect  </vt:lpstr>
      <vt:lpstr>Geometry Optimization of Transducer </vt:lpstr>
      <vt:lpstr>Determination of effective Zone  </vt:lpstr>
      <vt:lpstr>Determination of Attenuation for Transducer B </vt:lpstr>
      <vt:lpstr>Testing System with Real Sea Water Conditions</vt:lpstr>
      <vt:lpstr>Simulation and Design of specially formed Wire Transducer B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Illi</dc:creator>
  <cp:lastModifiedBy>Jiewei Chen</cp:lastModifiedBy>
  <cp:revision>233</cp:revision>
  <dcterms:created xsi:type="dcterms:W3CDTF">2017-11-01T09:10:09Z</dcterms:created>
  <dcterms:modified xsi:type="dcterms:W3CDTF">2018-01-15T22:26:34Z</dcterms:modified>
</cp:coreProperties>
</file>